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6858000" cx="9144000"/>
  <p:notesSz cx="6858000" cy="9144000"/>
  <p:embeddedFontLst>
    <p:embeddedFont>
      <p:font typeface="Roboto Condensed"/>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644D11-0AFE-4A60-AB06-9BDE945BEB22}">
  <a:tblStyle styleId="{88644D11-0AFE-4A60-AB06-9BDE945BEB2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Condensed-boldItalic.fntdata"/><Relationship Id="rId102" Type="http://schemas.openxmlformats.org/officeDocument/2006/relationships/font" Target="fonts/RobotoCondensed-italic.fntdata"/><Relationship Id="rId101" Type="http://schemas.openxmlformats.org/officeDocument/2006/relationships/font" Target="fonts/RobotoCondensed-bold.fntdata"/><Relationship Id="rId100" Type="http://schemas.openxmlformats.org/officeDocument/2006/relationships/font" Target="fonts/RobotoCondensed-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ec64e62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ec64e62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ec64e620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ec64e62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ec64e620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ec64e62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a9c9c5e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a9c9c5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ec64e62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ec64e6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ec64e620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ec64e62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ec64e620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ec64e62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ec64e620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ec64e62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ef45a9b9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ef45a9b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ec64e620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ec64e6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2855e0f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2855e0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a9c9c5e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a9c9c5e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c64e620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ec64e62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ec64e620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ec64e6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ec64e620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ec64e62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ec64e620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ec64e62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ef45a9b9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ef45a9b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ef45a9b9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ef45a9b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c64e620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ec64e62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ec64e620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ec64e62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a9c9c5e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a9c9c5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aef45a9b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aef45a9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ec64e620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ec64e62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a9c9c5e7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a9c9c5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a9c9c5e7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a9c9c5e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ec64e620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ec64e62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ec64e620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ec64e62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ec64e620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ec64e62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ec64e620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ec64e62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ec64e620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ec64e62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ec64e620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ec64e6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ec64e620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ec64e62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ef45a9b9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ef45a9b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ec64e620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ec64e62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a9c9c5e7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a9c9c5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ec64e620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ec64e62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ec64e620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ec64e6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ec64e620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ec64e62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ec64e620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ec64e62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ec64e620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ec64e6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ec64e620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ec64e62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ec64e620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ec64e6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ec64e620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ec64e6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ec64e620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ec64e62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ec64e620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ec64e62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ec64e620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ec64e62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a9c9c5e7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a9c9c5e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ec64e620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ec64e62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faac19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faac1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faac195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faac19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5877e08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5877e0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faac195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faac19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faac195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faac19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5877e0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5877e0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ec64e62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ec64e6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5877e08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5877e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5877e08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5877e0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5877e08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5877e0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5877e08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5877e0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faac195c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faac19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faac195c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faac19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faac195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faac195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5877e08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5877e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faac195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faac19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faac195c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faac195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ef45a9b9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ef45a9b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faac195c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faac195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aac195c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aac195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faac195c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faac195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faac195c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faac195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faac195c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faac19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faac195c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faac195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5877e08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5877e0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faac195c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faac195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faac195c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faac195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faac195c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faac195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ec64e62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ec64e6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faac195c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faac195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faac195c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faac195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faac195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faac195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faac195c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faac195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faac195c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faac195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faac195c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afaac195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5877e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5877e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5877e0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877e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5877e0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877e0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5877e0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5877e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ec64e620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ec64e62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9f1716f6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9f1716f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9f1716f6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9f1716f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5877e08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15877e0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f1716f6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f1716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a9c9c5e7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a9c9c5e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3">
            <a:alphaModFix/>
          </a:blip>
          <a:srcRect b="32244" l="24115" r="0" t="0"/>
          <a:stretch/>
        </p:blipFill>
        <p:spPr>
          <a:xfrm>
            <a:off x="0" y="3847450"/>
            <a:ext cx="3991501" cy="3010550"/>
          </a:xfrm>
          <a:prstGeom prst="rect">
            <a:avLst/>
          </a:prstGeom>
          <a:noFill/>
          <a:ln>
            <a:noFill/>
          </a:ln>
        </p:spPr>
      </p:pic>
      <p:sp>
        <p:nvSpPr>
          <p:cNvPr id="36" name="Google Shape;36;p8"/>
          <p:cNvSpPr txBox="1"/>
          <p:nvPr>
            <p:ph type="ctrTitle"/>
          </p:nvPr>
        </p:nvSpPr>
        <p:spPr>
          <a:xfrm>
            <a:off x="500950" y="2111125"/>
            <a:ext cx="79572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500"/>
              <a:t>External Storage Structures</a:t>
            </a:r>
            <a:endParaRPr sz="4500"/>
          </a:p>
        </p:txBody>
      </p:sp>
      <p:sp>
        <p:nvSpPr>
          <p:cNvPr id="37" name="Google Shape;37;p8"/>
          <p:cNvSpPr txBox="1"/>
          <p:nvPr>
            <p:ph idx="1" type="subTitle"/>
          </p:nvPr>
        </p:nvSpPr>
        <p:spPr>
          <a:xfrm>
            <a:off x="685800" y="34819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CE-2101 Algorithms and Data Structures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457200" y="1600200"/>
            <a:ext cx="5862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platter is divide into thousands concentric circles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These tracks resemble the structure of annual rings of a tree.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All the information is stored in tracks</a:t>
            </a:r>
            <a:endParaRPr/>
          </a:p>
          <a:p>
            <a:pPr indent="0" lvl="0" marL="0" rtl="0" algn="l">
              <a:spcBef>
                <a:spcPts val="600"/>
              </a:spcBef>
              <a:spcAft>
                <a:spcPts val="0"/>
              </a:spcAft>
              <a:buNone/>
            </a:pPr>
            <a:r>
              <a:t/>
            </a:r>
            <a:endParaRPr/>
          </a:p>
        </p:txBody>
      </p:sp>
      <p:sp>
        <p:nvSpPr>
          <p:cNvPr id="95" name="Google Shape;95;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Tracks</a:t>
            </a:r>
            <a:endParaRPr>
              <a:solidFill>
                <a:srgbClr val="999999"/>
              </a:solidFill>
            </a:endParaRPr>
          </a:p>
        </p:txBody>
      </p:sp>
      <p:pic>
        <p:nvPicPr>
          <p:cNvPr id="96" name="Google Shape;96;p17"/>
          <p:cNvPicPr preferRelativeResize="0"/>
          <p:nvPr/>
        </p:nvPicPr>
        <p:blipFill rotWithShape="1">
          <a:blip r:embed="rId3">
            <a:alphaModFix/>
          </a:blip>
          <a:srcRect b="22384" l="6103" r="32618" t="0"/>
          <a:stretch/>
        </p:blipFill>
        <p:spPr>
          <a:xfrm>
            <a:off x="6575725" y="4307550"/>
            <a:ext cx="2568275" cy="255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b="17649" l="0" r="12869" t="14778"/>
          <a:stretch/>
        </p:blipFill>
        <p:spPr>
          <a:xfrm>
            <a:off x="6173250" y="3567225"/>
            <a:ext cx="2970749" cy="3290774"/>
          </a:xfrm>
          <a:prstGeom prst="rect">
            <a:avLst/>
          </a:prstGeom>
          <a:noFill/>
          <a:ln>
            <a:noFill/>
          </a:ln>
        </p:spPr>
      </p:pic>
      <p:sp>
        <p:nvSpPr>
          <p:cNvPr id="102" name="Google Shape;102;p18"/>
          <p:cNvSpPr txBox="1"/>
          <p:nvPr>
            <p:ph idx="1" type="body"/>
          </p:nvPr>
        </p:nvSpPr>
        <p:spPr>
          <a:xfrm>
            <a:off x="457200" y="1600200"/>
            <a:ext cx="584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Outer track is the track 0</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track can store large amount of data counting to thousands of bytes.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There are tracks in both sides of the platter</a:t>
            </a:r>
            <a:endParaRPr/>
          </a:p>
          <a:p>
            <a:pPr indent="0" lvl="0" marL="0" rtl="0" algn="l">
              <a:spcBef>
                <a:spcPts val="600"/>
              </a:spcBef>
              <a:spcAft>
                <a:spcPts val="0"/>
              </a:spcAft>
              <a:buNone/>
            </a:pPr>
            <a:r>
              <a:t/>
            </a:r>
            <a:endParaRPr/>
          </a:p>
        </p:txBody>
      </p:sp>
      <p:sp>
        <p:nvSpPr>
          <p:cNvPr id="103" name="Google Shape;103;p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Tracks</a:t>
            </a:r>
            <a:endParaRPr>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0" l="0" r="3138" t="0"/>
          <a:stretch/>
        </p:blipFill>
        <p:spPr>
          <a:xfrm>
            <a:off x="5623300" y="3984850"/>
            <a:ext cx="3470225" cy="2720750"/>
          </a:xfrm>
          <a:prstGeom prst="rect">
            <a:avLst/>
          </a:prstGeom>
          <a:noFill/>
          <a:ln>
            <a:noFill/>
          </a:ln>
        </p:spPr>
      </p:pic>
      <p:sp>
        <p:nvSpPr>
          <p:cNvPr id="109" name="Google Shape;109;p19"/>
          <p:cNvSpPr txBox="1"/>
          <p:nvPr>
            <p:ph idx="1" type="body"/>
          </p:nvPr>
        </p:nvSpPr>
        <p:spPr>
          <a:xfrm>
            <a:off x="457200" y="1600200"/>
            <a:ext cx="5640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track is divide in small units called sectors.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is the basic unit of data storage on a HDD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single track can have thousands of sectors and each sector can hold more than 512 bytes.</a:t>
            </a:r>
            <a:endParaRPr/>
          </a:p>
        </p:txBody>
      </p:sp>
      <p:sp>
        <p:nvSpPr>
          <p:cNvPr id="110" name="Google Shape;110;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Sectors</a:t>
            </a:r>
            <a:endParaRPr>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few additional bytes are needed to keep control structures and error detection and correction.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Sectors are grouped in </a:t>
            </a:r>
            <a:r>
              <a:rPr b="1" lang="en">
                <a:solidFill>
                  <a:srgbClr val="FF0000"/>
                </a:solidFill>
              </a:rPr>
              <a:t>clusters</a:t>
            </a:r>
            <a:r>
              <a:rPr lang="en"/>
              <a:t>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Intersector gaps allows to detect the start and end of a sector</a:t>
            </a:r>
            <a:endParaRPr/>
          </a:p>
        </p:txBody>
      </p:sp>
      <p:sp>
        <p:nvSpPr>
          <p:cNvPr id="116" name="Google Shape;116;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Sectors</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Interface between the magnetic field where the data is stored and electronic components in the hard disk.</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Converts the bits to magnetic pulses when it is to be stored on the platter.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Performs the reverse process to read information from the disk</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22" name="Google Shape;122;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Read / Write Heads</a:t>
            </a:r>
            <a:endParaRPr>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pic>
        <p:nvPicPr>
          <p:cNvPr id="128" name="Google Shape;128;p22"/>
          <p:cNvPicPr preferRelativeResize="0"/>
          <p:nvPr/>
        </p:nvPicPr>
        <p:blipFill>
          <a:blip r:embed="rId3">
            <a:alphaModFix/>
          </a:blip>
          <a:stretch>
            <a:fillRect/>
          </a:stretch>
        </p:blipFill>
        <p:spPr>
          <a:xfrm>
            <a:off x="831250" y="1695550"/>
            <a:ext cx="7609125" cy="503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3"/>
          <p:cNvPicPr preferRelativeResize="0"/>
          <p:nvPr/>
        </p:nvPicPr>
        <p:blipFill rotWithShape="1">
          <a:blip r:embed="rId3">
            <a:alphaModFix/>
          </a:blip>
          <a:srcRect b="0" l="2448" r="0" t="0"/>
          <a:stretch/>
        </p:blipFill>
        <p:spPr>
          <a:xfrm>
            <a:off x="-26775" y="1977925"/>
            <a:ext cx="8973700" cy="4866450"/>
          </a:xfrm>
          <a:prstGeom prst="rect">
            <a:avLst/>
          </a:prstGeom>
          <a:noFill/>
          <a:ln>
            <a:noFill/>
          </a:ln>
        </p:spPr>
      </p:pic>
      <p:sp>
        <p:nvSpPr>
          <p:cNvPr id="134" name="Google Shape;134;p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4"/>
          <p:cNvPicPr preferRelativeResize="0"/>
          <p:nvPr/>
        </p:nvPicPr>
        <p:blipFill>
          <a:blip r:embed="rId3">
            <a:alphaModFix/>
          </a:blip>
          <a:stretch>
            <a:fillRect/>
          </a:stretch>
        </p:blipFill>
        <p:spPr>
          <a:xfrm>
            <a:off x="1157400" y="1744725"/>
            <a:ext cx="6427725" cy="4944500"/>
          </a:xfrm>
          <a:prstGeom prst="rect">
            <a:avLst/>
          </a:prstGeom>
          <a:noFill/>
          <a:ln>
            <a:noFill/>
          </a:ln>
        </p:spPr>
      </p:pic>
      <p:sp>
        <p:nvSpPr>
          <p:cNvPr id="140" name="Google Shape;140;p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pic>
        <p:nvPicPr>
          <p:cNvPr id="146" name="Google Shape;146;p25"/>
          <p:cNvPicPr preferRelativeResize="0"/>
          <p:nvPr/>
        </p:nvPicPr>
        <p:blipFill>
          <a:blip r:embed="rId3">
            <a:alphaModFix/>
          </a:blip>
          <a:stretch>
            <a:fillRect/>
          </a:stretch>
        </p:blipFill>
        <p:spPr>
          <a:xfrm>
            <a:off x="1875625" y="1828050"/>
            <a:ext cx="5716550" cy="448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p:nvPr/>
        </p:nvSpPr>
        <p:spPr>
          <a:xfrm>
            <a:off x="457325" y="1641100"/>
            <a:ext cx="3404700" cy="3307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1098890" y="2251585"/>
            <a:ext cx="2121600" cy="2086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6"/>
          <p:cNvCxnSpPr>
            <a:stCxn id="152" idx="0"/>
            <a:endCxn id="151" idx="0"/>
          </p:cNvCxnSpPr>
          <p:nvPr/>
        </p:nvCxnSpPr>
        <p:spPr>
          <a:xfrm rot="10800000">
            <a:off x="2159690" y="1641085"/>
            <a:ext cx="0" cy="610500"/>
          </a:xfrm>
          <a:prstGeom prst="straightConnector1">
            <a:avLst/>
          </a:prstGeom>
          <a:noFill/>
          <a:ln cap="flat" cmpd="sng" w="19050">
            <a:solidFill>
              <a:schemeClr val="dk2"/>
            </a:solidFill>
            <a:prstDash val="solid"/>
            <a:round/>
            <a:headEnd len="med" w="med" type="none"/>
            <a:tailEnd len="med" w="med" type="none"/>
          </a:ln>
        </p:spPr>
      </p:cxnSp>
      <p:cxnSp>
        <p:nvCxnSpPr>
          <p:cNvPr id="154" name="Google Shape;154;p26"/>
          <p:cNvCxnSpPr>
            <a:stCxn id="152" idx="1"/>
            <a:endCxn id="151" idx="1"/>
          </p:cNvCxnSpPr>
          <p:nvPr/>
        </p:nvCxnSpPr>
        <p:spPr>
          <a:xfrm rot="10800000">
            <a:off x="955991" y="2125489"/>
            <a:ext cx="453600" cy="431700"/>
          </a:xfrm>
          <a:prstGeom prst="straightConnector1">
            <a:avLst/>
          </a:prstGeom>
          <a:noFill/>
          <a:ln cap="flat" cmpd="sng" w="19050">
            <a:solidFill>
              <a:schemeClr val="dk2"/>
            </a:solidFill>
            <a:prstDash val="solid"/>
            <a:round/>
            <a:headEnd len="med" w="med" type="none"/>
            <a:tailEnd len="med" w="med" type="none"/>
          </a:ln>
        </p:spPr>
      </p:cxnSp>
      <p:cxnSp>
        <p:nvCxnSpPr>
          <p:cNvPr id="155" name="Google Shape;155;p26"/>
          <p:cNvCxnSpPr>
            <a:stCxn id="152" idx="2"/>
            <a:endCxn id="151" idx="2"/>
          </p:cNvCxnSpPr>
          <p:nvPr/>
        </p:nvCxnSpPr>
        <p:spPr>
          <a:xfrm rot="10800000">
            <a:off x="457190" y="3294985"/>
            <a:ext cx="641700" cy="0"/>
          </a:xfrm>
          <a:prstGeom prst="straightConnector1">
            <a:avLst/>
          </a:prstGeom>
          <a:noFill/>
          <a:ln cap="flat" cmpd="sng" w="19050">
            <a:solidFill>
              <a:schemeClr val="dk2"/>
            </a:solidFill>
            <a:prstDash val="solid"/>
            <a:round/>
            <a:headEnd len="med" w="med" type="none"/>
            <a:tailEnd len="med" w="med" type="none"/>
          </a:ln>
        </p:spPr>
      </p:cxnSp>
      <p:cxnSp>
        <p:nvCxnSpPr>
          <p:cNvPr id="156" name="Google Shape;156;p26"/>
          <p:cNvCxnSpPr>
            <a:stCxn id="152" idx="3"/>
            <a:endCxn id="151" idx="3"/>
          </p:cNvCxnSpPr>
          <p:nvPr/>
        </p:nvCxnSpPr>
        <p:spPr>
          <a:xfrm flipH="1">
            <a:off x="955991" y="4032780"/>
            <a:ext cx="453600" cy="431700"/>
          </a:xfrm>
          <a:prstGeom prst="straightConnector1">
            <a:avLst/>
          </a:prstGeom>
          <a:noFill/>
          <a:ln cap="flat" cmpd="sng" w="19050">
            <a:solidFill>
              <a:schemeClr val="dk2"/>
            </a:solidFill>
            <a:prstDash val="solid"/>
            <a:round/>
            <a:headEnd len="med" w="med" type="none"/>
            <a:tailEnd len="med" w="med" type="none"/>
          </a:ln>
        </p:spPr>
      </p:cxnSp>
      <p:cxnSp>
        <p:nvCxnSpPr>
          <p:cNvPr id="157" name="Google Shape;157;p26"/>
          <p:cNvCxnSpPr>
            <a:stCxn id="152" idx="4"/>
            <a:endCxn id="151" idx="4"/>
          </p:cNvCxnSpPr>
          <p:nvPr/>
        </p:nvCxnSpPr>
        <p:spPr>
          <a:xfrm>
            <a:off x="2159690" y="4338384"/>
            <a:ext cx="0" cy="610500"/>
          </a:xfrm>
          <a:prstGeom prst="straightConnector1">
            <a:avLst/>
          </a:prstGeom>
          <a:noFill/>
          <a:ln cap="flat" cmpd="sng" w="19050">
            <a:solidFill>
              <a:schemeClr val="dk2"/>
            </a:solidFill>
            <a:prstDash val="solid"/>
            <a:round/>
            <a:headEnd len="med" w="med" type="none"/>
            <a:tailEnd len="med" w="med" type="none"/>
          </a:ln>
        </p:spPr>
      </p:cxnSp>
      <p:cxnSp>
        <p:nvCxnSpPr>
          <p:cNvPr id="158" name="Google Shape;158;p26"/>
          <p:cNvCxnSpPr>
            <a:stCxn id="152" idx="5"/>
            <a:endCxn id="151" idx="5"/>
          </p:cNvCxnSpPr>
          <p:nvPr/>
        </p:nvCxnSpPr>
        <p:spPr>
          <a:xfrm>
            <a:off x="2909789" y="4032780"/>
            <a:ext cx="453600" cy="431700"/>
          </a:xfrm>
          <a:prstGeom prst="straightConnector1">
            <a:avLst/>
          </a:prstGeom>
          <a:noFill/>
          <a:ln cap="flat" cmpd="sng" w="19050">
            <a:solidFill>
              <a:schemeClr val="dk2"/>
            </a:solidFill>
            <a:prstDash val="solid"/>
            <a:round/>
            <a:headEnd len="med" w="med" type="none"/>
            <a:tailEnd len="med" w="med" type="none"/>
          </a:ln>
        </p:spPr>
      </p:cxnSp>
      <p:cxnSp>
        <p:nvCxnSpPr>
          <p:cNvPr id="159" name="Google Shape;159;p26"/>
          <p:cNvCxnSpPr>
            <a:stCxn id="152" idx="6"/>
            <a:endCxn id="151" idx="6"/>
          </p:cNvCxnSpPr>
          <p:nvPr/>
        </p:nvCxnSpPr>
        <p:spPr>
          <a:xfrm>
            <a:off x="3220490" y="3294985"/>
            <a:ext cx="641400" cy="0"/>
          </a:xfrm>
          <a:prstGeom prst="straightConnector1">
            <a:avLst/>
          </a:prstGeom>
          <a:noFill/>
          <a:ln cap="flat" cmpd="sng" w="19050">
            <a:solidFill>
              <a:schemeClr val="dk2"/>
            </a:solidFill>
            <a:prstDash val="solid"/>
            <a:round/>
            <a:headEnd len="med" w="med" type="none"/>
            <a:tailEnd len="med" w="med" type="none"/>
          </a:ln>
        </p:spPr>
      </p:cxnSp>
      <p:cxnSp>
        <p:nvCxnSpPr>
          <p:cNvPr id="160" name="Google Shape;160;p26"/>
          <p:cNvCxnSpPr>
            <a:stCxn id="152" idx="7"/>
            <a:endCxn id="151" idx="7"/>
          </p:cNvCxnSpPr>
          <p:nvPr/>
        </p:nvCxnSpPr>
        <p:spPr>
          <a:xfrm flipH="1" rot="10800000">
            <a:off x="2909789" y="2125489"/>
            <a:ext cx="453600" cy="431700"/>
          </a:xfrm>
          <a:prstGeom prst="straightConnector1">
            <a:avLst/>
          </a:prstGeom>
          <a:noFill/>
          <a:ln cap="flat" cmpd="sng" w="19050">
            <a:solidFill>
              <a:schemeClr val="dk2"/>
            </a:solidFill>
            <a:prstDash val="solid"/>
            <a:round/>
            <a:headEnd len="med" w="med" type="none"/>
            <a:tailEnd len="med" w="med" type="none"/>
          </a:ln>
        </p:spPr>
      </p:cxnSp>
      <p:sp>
        <p:nvSpPr>
          <p:cNvPr id="161" name="Google Shape;161;p26"/>
          <p:cNvSpPr txBox="1"/>
          <p:nvPr/>
        </p:nvSpPr>
        <p:spPr>
          <a:xfrm>
            <a:off x="1409609" y="1901150"/>
            <a:ext cx="7500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248</a:t>
            </a:r>
            <a:endParaRPr/>
          </a:p>
        </p:txBody>
      </p:sp>
      <p:sp>
        <p:nvSpPr>
          <p:cNvPr id="162" name="Google Shape;162;p26"/>
          <p:cNvSpPr txBox="1"/>
          <p:nvPr/>
        </p:nvSpPr>
        <p:spPr>
          <a:xfrm>
            <a:off x="2502407" y="1898850"/>
            <a:ext cx="7944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249</a:t>
            </a:r>
            <a:endParaRPr/>
          </a:p>
        </p:txBody>
      </p:sp>
      <p:sp>
        <p:nvSpPr>
          <p:cNvPr id="163" name="Google Shape;163;p26"/>
          <p:cNvSpPr txBox="1"/>
          <p:nvPr/>
        </p:nvSpPr>
        <p:spPr>
          <a:xfrm>
            <a:off x="3296685" y="2670447"/>
            <a:ext cx="3930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4" name="Google Shape;164;p26"/>
          <p:cNvSpPr txBox="1"/>
          <p:nvPr/>
        </p:nvSpPr>
        <p:spPr>
          <a:xfrm>
            <a:off x="3220485" y="3617916"/>
            <a:ext cx="393000" cy="2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65" name="Google Shape;165;p26"/>
          <p:cNvSpPr txBox="1"/>
          <p:nvPr/>
        </p:nvSpPr>
        <p:spPr>
          <a:xfrm>
            <a:off x="2426193" y="4039392"/>
            <a:ext cx="6417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600"/>
          </a:p>
        </p:txBody>
      </p:sp>
      <p:sp>
        <p:nvSpPr>
          <p:cNvPr id="166" name="Google Shape;166;p26"/>
          <p:cNvSpPr txBox="1"/>
          <p:nvPr/>
        </p:nvSpPr>
        <p:spPr>
          <a:xfrm>
            <a:off x="629580" y="2593200"/>
            <a:ext cx="6417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247</a:t>
            </a:r>
            <a:endParaRPr/>
          </a:p>
        </p:txBody>
      </p:sp>
      <p:sp>
        <p:nvSpPr>
          <p:cNvPr id="167" name="Google Shape;167;p26"/>
          <p:cNvSpPr txBox="1"/>
          <p:nvPr/>
        </p:nvSpPr>
        <p:spPr>
          <a:xfrm>
            <a:off x="553381" y="3694125"/>
            <a:ext cx="703800" cy="2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246</a:t>
            </a:r>
            <a:endParaRPr/>
          </a:p>
        </p:txBody>
      </p:sp>
      <p:sp>
        <p:nvSpPr>
          <p:cNvPr id="168" name="Google Shape;168;p26"/>
          <p:cNvSpPr txBox="1"/>
          <p:nvPr/>
        </p:nvSpPr>
        <p:spPr>
          <a:xfrm>
            <a:off x="1420472" y="4335725"/>
            <a:ext cx="6417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245</a:t>
            </a:r>
            <a:endParaRPr/>
          </a:p>
        </p:txBody>
      </p:sp>
      <p:sp>
        <p:nvSpPr>
          <p:cNvPr id="169" name="Google Shape;169;p26"/>
          <p:cNvSpPr txBox="1"/>
          <p:nvPr/>
        </p:nvSpPr>
        <p:spPr>
          <a:xfrm>
            <a:off x="4040850" y="1677825"/>
            <a:ext cx="30993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Droid Sans"/>
                <a:ea typeface="Droid Sans"/>
                <a:cs typeface="Droid Sans"/>
                <a:sym typeface="Droid Sans"/>
              </a:rPr>
              <a:t>Track 40, Surface 2</a:t>
            </a:r>
            <a:endParaRPr sz="2400">
              <a:latin typeface="Droid Sans"/>
              <a:ea typeface="Droid Sans"/>
              <a:cs typeface="Droid Sans"/>
              <a:sym typeface="Droid Sans"/>
            </a:endParaRPr>
          </a:p>
        </p:txBody>
      </p:sp>
      <p:sp>
        <p:nvSpPr>
          <p:cNvPr id="170" name="Google Shape;170;p26"/>
          <p:cNvSpPr txBox="1"/>
          <p:nvPr/>
        </p:nvSpPr>
        <p:spPr>
          <a:xfrm>
            <a:off x="3999625" y="2288400"/>
            <a:ext cx="5144400" cy="21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Droid Sans"/>
                <a:ea typeface="Droid Sans"/>
                <a:cs typeface="Droid Sans"/>
                <a:sym typeface="Droid Sans"/>
              </a:rPr>
              <a:t>Sector Address</a:t>
            </a:r>
            <a:r>
              <a:rPr lang="en" sz="2400">
                <a:latin typeface="Droid Sans"/>
                <a:ea typeface="Droid Sans"/>
                <a:cs typeface="Droid Sans"/>
                <a:sym typeface="Droid Sans"/>
              </a:rPr>
              <a:t> = track number </a:t>
            </a:r>
            <a:endParaRPr sz="2400">
              <a:latin typeface="Droid Sans"/>
              <a:ea typeface="Droid Sans"/>
              <a:cs typeface="Droid Sans"/>
              <a:sym typeface="Droid Sans"/>
            </a:endParaRPr>
          </a:p>
          <a:p>
            <a:pPr indent="0" lvl="0" marL="0" rtl="0" algn="l">
              <a:spcBef>
                <a:spcPts val="0"/>
              </a:spcBef>
              <a:spcAft>
                <a:spcPts val="0"/>
              </a:spcAft>
              <a:buNone/>
            </a:pPr>
            <a:r>
              <a:rPr lang="en" sz="2400">
                <a:latin typeface="Droid Sans"/>
                <a:ea typeface="Droid Sans"/>
                <a:cs typeface="Droid Sans"/>
                <a:sym typeface="Droid Sans"/>
              </a:rPr>
              <a:t>                              + cylinder number </a:t>
            </a:r>
            <a:endParaRPr sz="2400">
              <a:latin typeface="Droid Sans"/>
              <a:ea typeface="Droid Sans"/>
              <a:cs typeface="Droid Sans"/>
              <a:sym typeface="Droid Sans"/>
            </a:endParaRPr>
          </a:p>
          <a:p>
            <a:pPr indent="0" lvl="0" marL="0" rtl="0" algn="l">
              <a:spcBef>
                <a:spcPts val="0"/>
              </a:spcBef>
              <a:spcAft>
                <a:spcPts val="0"/>
              </a:spcAft>
              <a:buNone/>
            </a:pPr>
            <a:r>
              <a:rPr lang="en" sz="2400">
                <a:latin typeface="Droid Sans"/>
                <a:ea typeface="Droid Sans"/>
                <a:cs typeface="Droid Sans"/>
                <a:sym typeface="Droid Sans"/>
              </a:rPr>
              <a:t>                              + surface number </a:t>
            </a:r>
            <a:endParaRPr sz="2400">
              <a:latin typeface="Droid Sans"/>
              <a:ea typeface="Droid Sans"/>
              <a:cs typeface="Droid Sans"/>
              <a:sym typeface="Droid Sans"/>
            </a:endParaRPr>
          </a:p>
          <a:p>
            <a:pPr indent="0" lvl="0" marL="0" rtl="0" algn="l">
              <a:spcBef>
                <a:spcPts val="0"/>
              </a:spcBef>
              <a:spcAft>
                <a:spcPts val="0"/>
              </a:spcAft>
              <a:buNone/>
            </a:pPr>
            <a:r>
              <a:rPr lang="en" sz="2400">
                <a:latin typeface="Droid Sans"/>
                <a:ea typeface="Droid Sans"/>
                <a:cs typeface="Droid Sans"/>
                <a:sym typeface="Droid Sans"/>
              </a:rPr>
              <a:t>                              + register numbe</a:t>
            </a:r>
            <a:r>
              <a:rPr lang="en" sz="2400"/>
              <a:t>r</a:t>
            </a:r>
            <a:endParaRPr sz="2400"/>
          </a:p>
        </p:txBody>
      </p:sp>
      <p:sp>
        <p:nvSpPr>
          <p:cNvPr id="171" name="Google Shape;171;p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Cylinder Method</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 type="body"/>
          </p:nvPr>
        </p:nvSpPr>
        <p:spPr>
          <a:xfrm>
            <a:off x="457200" y="1600200"/>
            <a:ext cx="8229600" cy="5113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If the platter has 200 tracks in each side, the disk has 200 cylinder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platter has two sides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If the disk has 11 platters, the surfaces are enumerated from 0 to 19</a:t>
            </a:r>
            <a:endParaRPr/>
          </a:p>
          <a:p>
            <a:pPr indent="0" lvl="0" marL="0" rtl="0" algn="l">
              <a:spcBef>
                <a:spcPts val="600"/>
              </a:spcBef>
              <a:spcAft>
                <a:spcPts val="0"/>
              </a:spcAft>
              <a:buNone/>
            </a:pPr>
            <a:r>
              <a:t/>
            </a:r>
            <a:endParaRPr/>
          </a:p>
        </p:txBody>
      </p:sp>
      <p:sp>
        <p:nvSpPr>
          <p:cNvPr id="177" name="Google Shape;177;p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Cylinder Method</a:t>
            </a: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457200" y="1600200"/>
            <a:ext cx="8229600" cy="5113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track is divided in sector, each sector has a fixed storage space.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address of the register is the address of the sector.</a:t>
            </a:r>
            <a:endParaRPr/>
          </a:p>
          <a:p>
            <a:pPr indent="0" lvl="0" marL="0" rtl="0" algn="l">
              <a:spcBef>
                <a:spcPts val="600"/>
              </a:spcBef>
              <a:spcAft>
                <a:spcPts val="0"/>
              </a:spcAft>
              <a:buNone/>
            </a:pPr>
            <a:r>
              <a:t/>
            </a:r>
            <a:endParaRPr/>
          </a:p>
        </p:txBody>
      </p:sp>
      <p:sp>
        <p:nvSpPr>
          <p:cNvPr id="183" name="Google Shape;183;p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Sector Method</a:t>
            </a:r>
            <a:endParaRPr>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nvSpPr>
        <p:spPr>
          <a:xfrm>
            <a:off x="457200" y="1601375"/>
            <a:ext cx="8229600" cy="47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Droid Sans"/>
                <a:ea typeface="Droid Sans"/>
                <a:cs typeface="Droid Sans"/>
                <a:sym typeface="Droid Sans"/>
              </a:rPr>
              <a:t>Moving Head</a:t>
            </a:r>
            <a:endParaRPr>
              <a:latin typeface="Droid Sans"/>
              <a:ea typeface="Droid Sans"/>
              <a:cs typeface="Droid Sans"/>
              <a:sym typeface="Droid Sans"/>
            </a:endParaRPr>
          </a:p>
          <a:p>
            <a:pPr indent="457200" lvl="0" marL="914400" rtl="0" algn="l">
              <a:spcBef>
                <a:spcPts val="0"/>
              </a:spcBef>
              <a:spcAft>
                <a:spcPts val="0"/>
              </a:spcAft>
              <a:buNone/>
            </a:pPr>
            <a:r>
              <a:rPr lang="en" sz="3000">
                <a:latin typeface="Droid Sans"/>
                <a:ea typeface="Droid Sans"/>
                <a:cs typeface="Droid Sans"/>
                <a:sym typeface="Droid Sans"/>
              </a:rPr>
              <a:t>Access Time = Positioning Time </a:t>
            </a:r>
            <a:endParaRPr sz="3000">
              <a:latin typeface="Droid Sans"/>
              <a:ea typeface="Droid Sans"/>
              <a:cs typeface="Droid Sans"/>
              <a:sym typeface="Droid Sans"/>
            </a:endParaRPr>
          </a:p>
          <a:p>
            <a:pPr indent="457200" lvl="0" marL="1828800" rtl="0" algn="l">
              <a:spcBef>
                <a:spcPts val="0"/>
              </a:spcBef>
              <a:spcAft>
                <a:spcPts val="0"/>
              </a:spcAft>
              <a:buNone/>
            </a:pPr>
            <a:r>
              <a:rPr lang="en" sz="3000">
                <a:latin typeface="Droid Sans"/>
                <a:ea typeface="Droid Sans"/>
                <a:cs typeface="Droid Sans"/>
                <a:sym typeface="Droid Sans"/>
              </a:rPr>
              <a:t> 	        + Head Activation Time </a:t>
            </a:r>
            <a:endParaRPr sz="3000">
              <a:latin typeface="Droid Sans"/>
              <a:ea typeface="Droid Sans"/>
              <a:cs typeface="Droid Sans"/>
              <a:sym typeface="Droid Sans"/>
            </a:endParaRPr>
          </a:p>
          <a:p>
            <a:pPr indent="457200" lvl="0" marL="1828800" rtl="0" algn="l">
              <a:spcBef>
                <a:spcPts val="0"/>
              </a:spcBef>
              <a:spcAft>
                <a:spcPts val="0"/>
              </a:spcAft>
              <a:buNone/>
            </a:pPr>
            <a:r>
              <a:rPr lang="en" sz="3000">
                <a:latin typeface="Droid Sans"/>
                <a:ea typeface="Droid Sans"/>
                <a:cs typeface="Droid Sans"/>
                <a:sym typeface="Droid Sans"/>
              </a:rPr>
              <a:t> 	        + Rotational Delay </a:t>
            </a:r>
            <a:endParaRPr sz="3000">
              <a:latin typeface="Droid Sans"/>
              <a:ea typeface="Droid Sans"/>
              <a:cs typeface="Droid Sans"/>
              <a:sym typeface="Droid Sans"/>
            </a:endParaRPr>
          </a:p>
          <a:p>
            <a:pPr indent="457200" lvl="0" marL="1828800" rtl="0" algn="l">
              <a:spcBef>
                <a:spcPts val="0"/>
              </a:spcBef>
              <a:spcAft>
                <a:spcPts val="0"/>
              </a:spcAft>
              <a:buNone/>
            </a:pPr>
            <a:r>
              <a:rPr lang="en" sz="3000">
                <a:latin typeface="Droid Sans"/>
                <a:ea typeface="Droid Sans"/>
                <a:cs typeface="Droid Sans"/>
                <a:sym typeface="Droid Sans"/>
              </a:rPr>
              <a:t> 	        + Transfer Time</a:t>
            </a:r>
            <a:endParaRPr sz="3000">
              <a:latin typeface="Droid Sans"/>
              <a:ea typeface="Droid Sans"/>
              <a:cs typeface="Droid Sans"/>
              <a:sym typeface="Droid Sans"/>
            </a:endParaRPr>
          </a:p>
        </p:txBody>
      </p:sp>
      <p:sp>
        <p:nvSpPr>
          <p:cNvPr id="189" name="Google Shape;189;p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endParaRPr sz="2400"/>
          </a:p>
          <a:p>
            <a:pPr indent="0" lvl="0" marL="0" rtl="0" algn="l">
              <a:spcBef>
                <a:spcPts val="0"/>
              </a:spcBef>
              <a:spcAft>
                <a:spcPts val="0"/>
              </a:spcAft>
              <a:buNone/>
            </a:pPr>
            <a:r>
              <a:rPr lang="en">
                <a:solidFill>
                  <a:srgbClr val="999999"/>
                </a:solidFill>
              </a:rPr>
              <a:t>Disk Access Time</a:t>
            </a:r>
            <a:endParaRPr>
              <a:solidFill>
                <a:srgbClr val="999999"/>
              </a:solidFill>
            </a:endParaRPr>
          </a:p>
        </p:txBody>
      </p:sp>
      <p:pic>
        <p:nvPicPr>
          <p:cNvPr id="190" name="Google Shape;190;p29"/>
          <p:cNvPicPr preferRelativeResize="0"/>
          <p:nvPr/>
        </p:nvPicPr>
        <p:blipFill>
          <a:blip r:embed="rId3">
            <a:alphaModFix/>
          </a:blip>
          <a:stretch>
            <a:fillRect/>
          </a:stretch>
        </p:blipFill>
        <p:spPr>
          <a:xfrm>
            <a:off x="5326400" y="4720150"/>
            <a:ext cx="3817600" cy="213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584025" y="1654225"/>
            <a:ext cx="8102700" cy="47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Droid Sans"/>
                <a:ea typeface="Droid Sans"/>
                <a:cs typeface="Droid Sans"/>
                <a:sym typeface="Droid Sans"/>
              </a:rPr>
              <a:t>Static Head</a:t>
            </a:r>
            <a:endParaRPr b="1" sz="3000">
              <a:latin typeface="Droid Sans"/>
              <a:ea typeface="Droid Sans"/>
              <a:cs typeface="Droid Sans"/>
              <a:sym typeface="Droid Sans"/>
            </a:endParaRPr>
          </a:p>
          <a:p>
            <a:pPr indent="-381000" lvl="0" marL="457200" rtl="0" algn="l">
              <a:spcBef>
                <a:spcPts val="0"/>
              </a:spcBef>
              <a:spcAft>
                <a:spcPts val="0"/>
              </a:spcAft>
              <a:buSzPts val="2400"/>
              <a:buFont typeface="Droid Sans"/>
              <a:buChar char="➔"/>
            </a:pPr>
            <a:r>
              <a:rPr lang="en" sz="2400">
                <a:latin typeface="Droid Sans"/>
                <a:ea typeface="Droid Sans"/>
                <a:cs typeface="Droid Sans"/>
                <a:sym typeface="Droid Sans"/>
              </a:rPr>
              <a:t>There is a head per track</a:t>
            </a:r>
            <a:endParaRPr>
              <a:latin typeface="Droid Sans"/>
              <a:ea typeface="Droid Sans"/>
              <a:cs typeface="Droid Sans"/>
              <a:sym typeface="Droid Sans"/>
            </a:endParaRPr>
          </a:p>
          <a:p>
            <a:pPr indent="-381000" lvl="0" marL="457200" rtl="0" algn="l">
              <a:spcBef>
                <a:spcPts val="0"/>
              </a:spcBef>
              <a:spcAft>
                <a:spcPts val="0"/>
              </a:spcAft>
              <a:buSzPts val="2400"/>
              <a:buFont typeface="Droid Sans"/>
              <a:buChar char="➔"/>
            </a:pPr>
            <a:r>
              <a:rPr lang="en" sz="2400">
                <a:latin typeface="Droid Sans"/>
                <a:ea typeface="Droid Sans"/>
                <a:cs typeface="Droid Sans"/>
                <a:sym typeface="Droid Sans"/>
              </a:rPr>
              <a:t>Access Time =  Head Activation Time </a:t>
            </a:r>
            <a:endParaRPr sz="2400">
              <a:latin typeface="Droid Sans"/>
              <a:ea typeface="Droid Sans"/>
              <a:cs typeface="Droid Sans"/>
              <a:sym typeface="Droid Sans"/>
            </a:endParaRPr>
          </a:p>
          <a:p>
            <a:pPr indent="457200" lvl="0" marL="1828800" rtl="0" algn="l">
              <a:spcBef>
                <a:spcPts val="0"/>
              </a:spcBef>
              <a:spcAft>
                <a:spcPts val="0"/>
              </a:spcAft>
              <a:buNone/>
            </a:pPr>
            <a:r>
              <a:rPr lang="en" sz="2400">
                <a:latin typeface="Droid Sans"/>
                <a:ea typeface="Droid Sans"/>
                <a:cs typeface="Droid Sans"/>
                <a:sym typeface="Droid Sans"/>
              </a:rPr>
              <a:t>+  Rotational Delay (sector selection) </a:t>
            </a:r>
            <a:endParaRPr sz="2400">
              <a:latin typeface="Droid Sans"/>
              <a:ea typeface="Droid Sans"/>
              <a:cs typeface="Droid Sans"/>
              <a:sym typeface="Droid Sans"/>
            </a:endParaRPr>
          </a:p>
          <a:p>
            <a:pPr indent="457200" lvl="0" marL="1828800" rtl="0" algn="l">
              <a:spcBef>
                <a:spcPts val="0"/>
              </a:spcBef>
              <a:spcAft>
                <a:spcPts val="0"/>
              </a:spcAft>
              <a:buNone/>
            </a:pPr>
            <a:r>
              <a:rPr lang="en" sz="2400">
                <a:latin typeface="Droid Sans"/>
                <a:ea typeface="Droid Sans"/>
                <a:cs typeface="Droid Sans"/>
                <a:sym typeface="Droid Sans"/>
              </a:rPr>
              <a:t>+  Transfer Time</a:t>
            </a:r>
            <a:endParaRPr sz="2400">
              <a:latin typeface="Droid Sans"/>
              <a:ea typeface="Droid Sans"/>
              <a:cs typeface="Droid Sans"/>
              <a:sym typeface="Droid Sans"/>
            </a:endParaRPr>
          </a:p>
        </p:txBody>
      </p:sp>
      <p:sp>
        <p:nvSpPr>
          <p:cNvPr id="196" name="Google Shape;196;p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endParaRPr sz="2400"/>
          </a:p>
          <a:p>
            <a:pPr indent="0" lvl="0" marL="0" rtl="0" algn="l">
              <a:spcBef>
                <a:spcPts val="0"/>
              </a:spcBef>
              <a:spcAft>
                <a:spcPts val="0"/>
              </a:spcAft>
              <a:buNone/>
            </a:pPr>
            <a:r>
              <a:rPr lang="en">
                <a:solidFill>
                  <a:srgbClr val="999999"/>
                </a:solidFill>
              </a:rPr>
              <a:t>Disk Access Time</a:t>
            </a:r>
            <a:endParaRPr>
              <a:solidFill>
                <a:srgbClr val="999999"/>
              </a:solidFill>
            </a:endParaRPr>
          </a:p>
        </p:txBody>
      </p:sp>
      <p:pic>
        <p:nvPicPr>
          <p:cNvPr id="197" name="Google Shape;197;p30"/>
          <p:cNvPicPr preferRelativeResize="0"/>
          <p:nvPr/>
        </p:nvPicPr>
        <p:blipFill>
          <a:blip r:embed="rId3">
            <a:alphaModFix amt="90000"/>
          </a:blip>
          <a:stretch>
            <a:fillRect/>
          </a:stretch>
        </p:blipFill>
        <p:spPr>
          <a:xfrm>
            <a:off x="5837300" y="3882350"/>
            <a:ext cx="3306700" cy="2975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IDE</a:t>
            </a:r>
            <a:r>
              <a:rPr lang="en"/>
              <a:t> stands for Integrated Drive Electronics and it was a term used to differentiate a new hard drive technology</a:t>
            </a:r>
            <a:endParaRPr/>
          </a:p>
          <a:p>
            <a:pPr indent="0" lvl="0" marL="0" rtl="0" algn="l">
              <a:spcBef>
                <a:spcPts val="1000"/>
              </a:spcBef>
              <a:spcAft>
                <a:spcPts val="0"/>
              </a:spcAft>
              <a:buNone/>
            </a:pPr>
            <a:r>
              <a:t/>
            </a:r>
            <a:endParaRPr/>
          </a:p>
          <a:p>
            <a:pPr indent="-419100" lvl="0" marL="457200" rtl="0" algn="l">
              <a:spcBef>
                <a:spcPts val="1000"/>
              </a:spcBef>
              <a:spcAft>
                <a:spcPts val="1000"/>
              </a:spcAft>
              <a:buSzPts val="3000"/>
              <a:buChar char="➔"/>
            </a:pPr>
            <a:r>
              <a:rPr lang="en"/>
              <a:t>The IDE specification included the ATA interface. </a:t>
            </a:r>
            <a:r>
              <a:rPr b="1" lang="en">
                <a:solidFill>
                  <a:srgbClr val="FF0000"/>
                </a:solidFill>
              </a:rPr>
              <a:t>ATA</a:t>
            </a:r>
            <a:r>
              <a:rPr lang="en"/>
              <a:t> stands for Advanced Technology Attachment </a:t>
            </a:r>
            <a:endParaRPr/>
          </a:p>
        </p:txBody>
      </p:sp>
      <p:sp>
        <p:nvSpPr>
          <p:cNvPr id="203" name="Google Shape;203;p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endParaRPr sz="2400"/>
          </a:p>
          <a:p>
            <a:pPr indent="0" lvl="0" marL="0" rtl="0" algn="l">
              <a:spcBef>
                <a:spcPts val="0"/>
              </a:spcBef>
              <a:spcAft>
                <a:spcPts val="0"/>
              </a:spcAft>
              <a:buNone/>
            </a:pPr>
            <a:r>
              <a:rPr lang="en">
                <a:solidFill>
                  <a:srgbClr val="999999"/>
                </a:solidFill>
              </a:rPr>
              <a:t>Types</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000000"/>
              </a:buClr>
              <a:buSzPts val="3000"/>
              <a:buChar char="➔"/>
            </a:pPr>
            <a:r>
              <a:rPr lang="en">
                <a:solidFill>
                  <a:srgbClr val="000000"/>
                </a:solidFill>
              </a:rPr>
              <a:t>When the </a:t>
            </a:r>
            <a:r>
              <a:rPr b="1" lang="en">
                <a:solidFill>
                  <a:srgbClr val="FF0000"/>
                </a:solidFill>
              </a:rPr>
              <a:t>Serial-ATA</a:t>
            </a:r>
            <a:r>
              <a:rPr lang="en">
                <a:solidFill>
                  <a:srgbClr val="000000"/>
                </a:solidFill>
              </a:rPr>
              <a:t> (SATA) was introduced, the Old ATA term was changed to </a:t>
            </a:r>
            <a:r>
              <a:rPr b="1" lang="en">
                <a:solidFill>
                  <a:srgbClr val="FF0000"/>
                </a:solidFill>
              </a:rPr>
              <a:t>PATA</a:t>
            </a:r>
            <a:r>
              <a:rPr lang="en">
                <a:solidFill>
                  <a:srgbClr val="000000"/>
                </a:solidFill>
              </a:rPr>
              <a:t> (parallel-ATA)</a:t>
            </a:r>
            <a:endParaRPr>
              <a:solidFill>
                <a:srgbClr val="000000"/>
              </a:solidFill>
            </a:endParaRPr>
          </a:p>
          <a:p>
            <a:pPr indent="0" lvl="0" marL="0" rtl="0" algn="l">
              <a:spcBef>
                <a:spcPts val="1000"/>
              </a:spcBef>
              <a:spcAft>
                <a:spcPts val="0"/>
              </a:spcAft>
              <a:buNone/>
            </a:pPr>
            <a:r>
              <a:t/>
            </a:r>
            <a:endParaRPr>
              <a:solidFill>
                <a:srgbClr val="000000"/>
              </a:solidFill>
            </a:endParaRPr>
          </a:p>
          <a:p>
            <a:pPr indent="-419100" lvl="0" marL="457200" rtl="0" algn="l">
              <a:spcBef>
                <a:spcPts val="1000"/>
              </a:spcBef>
              <a:spcAft>
                <a:spcPts val="1000"/>
              </a:spcAft>
              <a:buClr>
                <a:srgbClr val="000000"/>
              </a:buClr>
              <a:buSzPts val="3000"/>
              <a:buChar char="➔"/>
            </a:pPr>
            <a:r>
              <a:rPr lang="en">
                <a:solidFill>
                  <a:srgbClr val="000000"/>
                </a:solidFill>
              </a:rPr>
              <a:t>The IDE term is obsolete</a:t>
            </a:r>
            <a:endParaRPr>
              <a:solidFill>
                <a:srgbClr val="000000"/>
              </a:solidFill>
            </a:endParaRPr>
          </a:p>
        </p:txBody>
      </p:sp>
      <p:sp>
        <p:nvSpPr>
          <p:cNvPr id="209" name="Google Shape;209;p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endParaRPr sz="2400"/>
          </a:p>
          <a:p>
            <a:pPr indent="0" lvl="0" marL="0" rtl="0" algn="l">
              <a:spcBef>
                <a:spcPts val="0"/>
              </a:spcBef>
              <a:spcAft>
                <a:spcPts val="0"/>
              </a:spcAft>
              <a:buNone/>
            </a:pPr>
            <a:r>
              <a:rPr lang="en">
                <a:solidFill>
                  <a:srgbClr val="999999"/>
                </a:solidFill>
              </a:rPr>
              <a:t>Types</a:t>
            </a:r>
            <a:endParaRPr>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000000"/>
              </a:buClr>
              <a:buSzPts val="3000"/>
              <a:buChar char="➔"/>
            </a:pPr>
            <a:r>
              <a:rPr lang="en">
                <a:solidFill>
                  <a:srgbClr val="000000"/>
                </a:solidFill>
              </a:rPr>
              <a:t>SCSI (Small Computer System Interface) is a set of standard to connect a computer with a device</a:t>
            </a:r>
            <a:endParaRPr>
              <a:solidFill>
                <a:srgbClr val="000000"/>
              </a:solidFill>
            </a:endParaRPr>
          </a:p>
          <a:p>
            <a:pPr indent="0" lvl="0" marL="0" rtl="0" algn="l">
              <a:spcBef>
                <a:spcPts val="1000"/>
              </a:spcBef>
              <a:spcAft>
                <a:spcPts val="0"/>
              </a:spcAft>
              <a:buNone/>
            </a:pPr>
            <a:r>
              <a:t/>
            </a:r>
            <a:endParaRPr>
              <a:solidFill>
                <a:srgbClr val="000000"/>
              </a:solidFill>
            </a:endParaRPr>
          </a:p>
          <a:p>
            <a:pPr indent="-419100" lvl="0" marL="457200" rtl="0" algn="l">
              <a:spcBef>
                <a:spcPts val="1000"/>
              </a:spcBef>
              <a:spcAft>
                <a:spcPts val="1000"/>
              </a:spcAft>
              <a:buClr>
                <a:srgbClr val="000000"/>
              </a:buClr>
              <a:buSzPts val="3000"/>
              <a:buChar char="➔"/>
            </a:pPr>
            <a:r>
              <a:rPr lang="en">
                <a:solidFill>
                  <a:srgbClr val="000000"/>
                </a:solidFill>
              </a:rPr>
              <a:t>Current versions of SCSI is SAS (Serial attached SCSI) which is a serial version of SCSI and is still being used</a:t>
            </a:r>
            <a:endParaRPr>
              <a:solidFill>
                <a:srgbClr val="000000"/>
              </a:solidFill>
            </a:endParaRPr>
          </a:p>
        </p:txBody>
      </p:sp>
      <p:sp>
        <p:nvSpPr>
          <p:cNvPr id="215" name="Google Shape;215;p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endParaRPr sz="2400"/>
          </a:p>
          <a:p>
            <a:pPr indent="0" lvl="0" marL="0" rtl="0" algn="l">
              <a:spcBef>
                <a:spcPts val="0"/>
              </a:spcBef>
              <a:spcAft>
                <a:spcPts val="0"/>
              </a:spcAft>
              <a:buNone/>
            </a:pPr>
            <a:r>
              <a:rPr lang="en">
                <a:solidFill>
                  <a:srgbClr val="999999"/>
                </a:solidFill>
              </a:rPr>
              <a:t>Types</a:t>
            </a:r>
            <a:endParaRPr>
              <a:solidFill>
                <a:srgbClr val="99999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Disk Arrays</a:t>
            </a:r>
            <a:endParaRPr/>
          </a:p>
        </p:txBody>
      </p:sp>
      <p:sp>
        <p:nvSpPr>
          <p:cNvPr id="221" name="Google Shape;221;p3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999999"/>
                </a:solidFill>
              </a:rPr>
              <a:t>Data Striping</a:t>
            </a:r>
            <a:r>
              <a:rPr lang="en">
                <a:solidFill>
                  <a:srgbClr val="999999"/>
                </a:solidFill>
              </a:rPr>
              <a:t> </a:t>
            </a:r>
            <a:endParaRPr>
              <a:solidFill>
                <a:srgbClr val="999999"/>
              </a:solidFill>
            </a:endParaRPr>
          </a:p>
          <a:p>
            <a:pPr indent="-419100" lvl="0" marL="457200" rtl="0" algn="l">
              <a:spcBef>
                <a:spcPts val="600"/>
              </a:spcBef>
              <a:spcAft>
                <a:spcPts val="0"/>
              </a:spcAft>
              <a:buSzPts val="3000"/>
              <a:buChar char="➔"/>
            </a:pPr>
            <a:r>
              <a:rPr lang="en"/>
              <a:t>"... is a technique of divide logically sequential data (such a file) ...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solidFill>
                  <a:srgbClr val="999999"/>
                </a:solidFill>
              </a:rPr>
              <a:t>Mirroring</a:t>
            </a:r>
            <a:endParaRPr>
              <a:solidFill>
                <a:srgbClr val="999999"/>
              </a:solidFill>
            </a:endParaRPr>
          </a:p>
          <a:p>
            <a:pPr indent="-419100" lvl="0" marL="457200" rtl="0" algn="l">
              <a:spcBef>
                <a:spcPts val="600"/>
              </a:spcBef>
              <a:spcAft>
                <a:spcPts val="0"/>
              </a:spcAft>
              <a:buSzPts val="3000"/>
              <a:buChar char="➔"/>
            </a:pPr>
            <a:r>
              <a:rPr lang="en"/>
              <a:t>"... is the replication of logical disk volumes onto  separate physical HDD in real time to ensure continuous availability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bit added to the end of a string of a binary code that indicates if the number of bits in the string is even (1) or odd (0)</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Simplest form of </a:t>
            </a:r>
            <a:r>
              <a:rPr b="1" lang="en"/>
              <a:t>error detecting code</a:t>
            </a:r>
            <a:endParaRPr/>
          </a:p>
        </p:txBody>
      </p:sp>
      <p:sp>
        <p:nvSpPr>
          <p:cNvPr id="227" name="Google Shape;227;p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Parity Bit / Check Bit</a:t>
            </a:r>
            <a:endParaRPr>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Even parity bit</a:t>
            </a:r>
            <a:r>
              <a:rPr lang="en"/>
              <a:t>: 1 if the number of ones of a given string of bits is odd</a:t>
            </a:r>
            <a:endParaRPr/>
          </a:p>
          <a:p>
            <a:pPr indent="0" lvl="0" marL="0" rtl="0" algn="l">
              <a:spcBef>
                <a:spcPts val="600"/>
              </a:spcBef>
              <a:spcAft>
                <a:spcPts val="0"/>
              </a:spcAft>
              <a:buNone/>
            </a:pPr>
            <a:r>
              <a:t/>
            </a:r>
            <a:endParaRPr b="1"/>
          </a:p>
          <a:p>
            <a:pPr indent="-419100" lvl="0" marL="457200" rtl="0" algn="l">
              <a:spcBef>
                <a:spcPts val="600"/>
              </a:spcBef>
              <a:spcAft>
                <a:spcPts val="0"/>
              </a:spcAft>
              <a:buSzPts val="3000"/>
              <a:buChar char="➔"/>
            </a:pPr>
            <a:r>
              <a:rPr b="1" lang="en"/>
              <a:t>Odd parity bit</a:t>
            </a:r>
            <a:r>
              <a:rPr lang="en"/>
              <a:t>: 1 if the number of ones is even. </a:t>
            </a:r>
            <a:endParaRPr/>
          </a:p>
          <a:p>
            <a:pPr indent="0" lvl="0" marL="0" rtl="0" algn="l">
              <a:spcBef>
                <a:spcPts val="600"/>
              </a:spcBef>
              <a:spcAft>
                <a:spcPts val="0"/>
              </a:spcAft>
              <a:buNone/>
            </a:pPr>
            <a:r>
              <a:t/>
            </a:r>
            <a:endParaRPr/>
          </a:p>
        </p:txBody>
      </p:sp>
      <p:sp>
        <p:nvSpPr>
          <p:cNvPr id="233" name="Google Shape;233;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Parity Bit / Check Bit</a:t>
            </a:r>
            <a:endParaRPr>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 name="Google Shape;49;p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Computer storage devices are typically classified into primary or main memory and </a:t>
            </a:r>
            <a:r>
              <a:rPr b="1" lang="en">
                <a:solidFill>
                  <a:srgbClr val="FF0000"/>
                </a:solidFill>
              </a:rPr>
              <a:t>secondary or peripheral storage</a:t>
            </a:r>
            <a:endParaRPr b="1">
              <a:solidFill>
                <a:srgbClr val="FF0000"/>
              </a:solidFill>
            </a:endParaRPr>
          </a:p>
          <a:p>
            <a:pPr indent="0" lvl="0" marL="0" rtl="0" algn="l">
              <a:spcBef>
                <a:spcPts val="600"/>
              </a:spcBef>
              <a:spcAft>
                <a:spcPts val="0"/>
              </a:spcAft>
              <a:buNone/>
            </a:pPr>
            <a:r>
              <a:t/>
            </a:r>
            <a:endParaRPr b="1">
              <a:solidFill>
                <a:srgbClr val="FF0000"/>
              </a:solidFill>
            </a:endParaRPr>
          </a:p>
          <a:p>
            <a:pPr indent="-419100" lvl="0" marL="457200" rtl="0" algn="l">
              <a:spcBef>
                <a:spcPts val="600"/>
              </a:spcBef>
              <a:spcAft>
                <a:spcPts val="0"/>
              </a:spcAft>
              <a:buClr>
                <a:srgbClr val="000000"/>
              </a:buClr>
              <a:buSzPts val="3000"/>
              <a:buChar char="➔"/>
            </a:pPr>
            <a:r>
              <a:rPr lang="en">
                <a:solidFill>
                  <a:srgbClr val="000000"/>
                </a:solidFill>
              </a:rPr>
              <a:t>Primary storage usually refers to Random Access Memory</a:t>
            </a:r>
            <a:endParaRPr>
              <a:solidFill>
                <a:srgbClr val="000000"/>
              </a:solidFill>
            </a:endParaRPr>
          </a:p>
          <a:p>
            <a:pPr indent="0" lvl="0" marL="0" rtl="0" algn="l">
              <a:spcBef>
                <a:spcPts val="600"/>
              </a:spcBef>
              <a:spcAft>
                <a:spcPts val="0"/>
              </a:spcAft>
              <a:buNone/>
            </a:pPr>
            <a:r>
              <a:t/>
            </a:r>
            <a:endParaRPr>
              <a:solidFill>
                <a:srgbClr val="000000"/>
              </a:solidFill>
            </a:endParaRPr>
          </a:p>
          <a:p>
            <a:pPr indent="-419100" lvl="0" marL="457200" rtl="0" algn="l">
              <a:spcBef>
                <a:spcPts val="600"/>
              </a:spcBef>
              <a:spcAft>
                <a:spcPts val="0"/>
              </a:spcAft>
              <a:buClr>
                <a:srgbClr val="000000"/>
              </a:buClr>
              <a:buSzPts val="3000"/>
              <a:buChar char="➔"/>
            </a:pPr>
            <a:r>
              <a:rPr lang="en">
                <a:solidFill>
                  <a:srgbClr val="000000"/>
                </a:solidFill>
              </a:rPr>
              <a:t>Secondary storage refers to devices such as hard disk drives, SSD, removable USBs...</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a:t>
            </a:r>
            <a:r>
              <a:rPr b="1" lang="en"/>
              <a:t>Parity Bit/Check Bit</a:t>
            </a:r>
            <a:endParaRPr/>
          </a:p>
        </p:txBody>
      </p:sp>
      <p:graphicFrame>
        <p:nvGraphicFramePr>
          <p:cNvPr id="239" name="Google Shape;239;p37"/>
          <p:cNvGraphicFramePr/>
          <p:nvPr/>
        </p:nvGraphicFramePr>
        <p:xfrm>
          <a:off x="1028700" y="2367050"/>
          <a:ext cx="3000000" cy="3000000"/>
        </p:xfrm>
        <a:graphic>
          <a:graphicData uri="http://schemas.openxmlformats.org/drawingml/2006/table">
            <a:tbl>
              <a:tblPr>
                <a:noFill/>
                <a:tableStyleId>{88644D11-0AFE-4A60-AB06-9BDE945BEB22}</a:tableStyleId>
              </a:tblPr>
              <a:tblGrid>
                <a:gridCol w="2413000"/>
                <a:gridCol w="2413000"/>
                <a:gridCol w="2413000"/>
              </a:tblGrid>
              <a:tr h="381000">
                <a:tc>
                  <a:txBody>
                    <a:bodyPr/>
                    <a:lstStyle/>
                    <a:p>
                      <a:pPr indent="0" lvl="0" marL="0" rtl="0" algn="ctr">
                        <a:spcBef>
                          <a:spcPts val="0"/>
                        </a:spcBef>
                        <a:spcAft>
                          <a:spcPts val="0"/>
                        </a:spcAft>
                        <a:buNone/>
                      </a:pPr>
                      <a:r>
                        <a:rPr b="1" lang="en" sz="1800"/>
                        <a:t>Data</a:t>
                      </a:r>
                      <a:endParaRPr b="1" sz="1800"/>
                    </a:p>
                  </a:txBody>
                  <a:tcPr marT="91425" marB="91425" marR="91425" marL="91425"/>
                </a:tc>
                <a:tc>
                  <a:txBody>
                    <a:bodyPr/>
                    <a:lstStyle/>
                    <a:p>
                      <a:pPr indent="0" lvl="0" marL="0" rtl="0" algn="ctr">
                        <a:spcBef>
                          <a:spcPts val="0"/>
                        </a:spcBef>
                        <a:spcAft>
                          <a:spcPts val="0"/>
                        </a:spcAft>
                        <a:buNone/>
                      </a:pPr>
                      <a:r>
                        <a:rPr b="1" lang="en" sz="1800"/>
                        <a:t>Even</a:t>
                      </a:r>
                      <a:endParaRPr b="1" sz="1800"/>
                    </a:p>
                  </a:txBody>
                  <a:tcPr marT="91425" marB="91425" marR="91425" marL="91425"/>
                </a:tc>
                <a:tc>
                  <a:txBody>
                    <a:bodyPr/>
                    <a:lstStyle/>
                    <a:p>
                      <a:pPr indent="0" lvl="0" marL="0" rtl="0" algn="ctr">
                        <a:spcBef>
                          <a:spcPts val="0"/>
                        </a:spcBef>
                        <a:spcAft>
                          <a:spcPts val="0"/>
                        </a:spcAft>
                        <a:buNone/>
                      </a:pPr>
                      <a:r>
                        <a:rPr b="1" lang="en" sz="1800"/>
                        <a:t>Odd</a:t>
                      </a:r>
                      <a:endParaRPr b="1" sz="1800"/>
                    </a:p>
                  </a:txBody>
                  <a:tcPr marT="91425" marB="91425" marR="91425" marL="91425"/>
                </a:tc>
              </a:tr>
              <a:tr h="381000">
                <a:tc>
                  <a:txBody>
                    <a:bodyPr/>
                    <a:lstStyle/>
                    <a:p>
                      <a:pPr indent="0" lvl="0" marL="0" rtl="0" algn="ctr">
                        <a:spcBef>
                          <a:spcPts val="0"/>
                        </a:spcBef>
                        <a:spcAft>
                          <a:spcPts val="0"/>
                        </a:spcAft>
                        <a:buNone/>
                      </a:pPr>
                      <a:r>
                        <a:rPr lang="en" sz="1800"/>
                        <a:t>11001100</a:t>
                      </a:r>
                      <a:endParaRPr sz="1800"/>
                    </a:p>
                  </a:txBody>
                  <a:tcPr marT="91425" marB="91425" marR="91425" marL="91425"/>
                </a:tc>
                <a:tc>
                  <a:txBody>
                    <a:bodyPr/>
                    <a:lstStyle/>
                    <a:p>
                      <a:pPr indent="0" lvl="0" marL="0" rtl="0" algn="ctr">
                        <a:spcBef>
                          <a:spcPts val="0"/>
                        </a:spcBef>
                        <a:spcAft>
                          <a:spcPts val="0"/>
                        </a:spcAft>
                        <a:buNone/>
                      </a:pPr>
                      <a:r>
                        <a:rPr lang="en" sz="1800"/>
                        <a:t>11001100</a:t>
                      </a:r>
                      <a:r>
                        <a:rPr b="1" lang="en" sz="1800"/>
                        <a:t>0</a:t>
                      </a:r>
                      <a:endParaRPr b="1" sz="1800"/>
                    </a:p>
                  </a:txBody>
                  <a:tcPr marT="91425" marB="91425" marR="91425" marL="91425"/>
                </a:tc>
                <a:tc>
                  <a:txBody>
                    <a:bodyPr/>
                    <a:lstStyle/>
                    <a:p>
                      <a:pPr indent="0" lvl="0" marL="0" rtl="0" algn="ctr">
                        <a:spcBef>
                          <a:spcPts val="0"/>
                        </a:spcBef>
                        <a:spcAft>
                          <a:spcPts val="0"/>
                        </a:spcAft>
                        <a:buNone/>
                      </a:pPr>
                      <a:r>
                        <a:rPr lang="en" sz="1800"/>
                        <a:t>11001100</a:t>
                      </a:r>
                      <a:r>
                        <a:rPr b="1" lang="en" sz="1800"/>
                        <a:t>1</a:t>
                      </a:r>
                      <a:endParaRPr b="1" sz="1800"/>
                    </a:p>
                  </a:txBody>
                  <a:tcPr marT="91425" marB="91425" marR="91425" marL="91425"/>
                </a:tc>
              </a:tr>
              <a:tr h="381000">
                <a:tc>
                  <a:txBody>
                    <a:bodyPr/>
                    <a:lstStyle/>
                    <a:p>
                      <a:pPr indent="0" lvl="0" marL="0" rtl="0" algn="ctr">
                        <a:spcBef>
                          <a:spcPts val="0"/>
                        </a:spcBef>
                        <a:spcAft>
                          <a:spcPts val="0"/>
                        </a:spcAft>
                        <a:buNone/>
                      </a:pPr>
                      <a:r>
                        <a:rPr lang="en" sz="1800"/>
                        <a:t>11111011</a:t>
                      </a:r>
                      <a:endParaRPr sz="1800"/>
                    </a:p>
                  </a:txBody>
                  <a:tcPr marT="91425" marB="91425" marR="91425" marL="91425"/>
                </a:tc>
                <a:tc>
                  <a:txBody>
                    <a:bodyPr/>
                    <a:lstStyle/>
                    <a:p>
                      <a:pPr indent="0" lvl="0" marL="0" rtl="0" algn="ctr">
                        <a:spcBef>
                          <a:spcPts val="0"/>
                        </a:spcBef>
                        <a:spcAft>
                          <a:spcPts val="0"/>
                        </a:spcAft>
                        <a:buNone/>
                      </a:pPr>
                      <a:r>
                        <a:rPr lang="en" sz="1800"/>
                        <a:t>11111011</a:t>
                      </a:r>
                      <a:r>
                        <a:rPr b="1" lang="en" sz="1800"/>
                        <a:t>1</a:t>
                      </a:r>
                      <a:endParaRPr b="1" sz="1800"/>
                    </a:p>
                  </a:txBody>
                  <a:tcPr marT="91425" marB="91425" marR="91425" marL="91425"/>
                </a:tc>
                <a:tc>
                  <a:txBody>
                    <a:bodyPr/>
                    <a:lstStyle/>
                    <a:p>
                      <a:pPr indent="0" lvl="0" marL="0" rtl="0" algn="ctr">
                        <a:spcBef>
                          <a:spcPts val="0"/>
                        </a:spcBef>
                        <a:spcAft>
                          <a:spcPts val="0"/>
                        </a:spcAft>
                        <a:buNone/>
                      </a:pPr>
                      <a:r>
                        <a:rPr lang="en" sz="1800"/>
                        <a:t>11111011</a:t>
                      </a:r>
                      <a:r>
                        <a:rPr b="1" lang="en" sz="1800"/>
                        <a:t>0</a:t>
                      </a:r>
                      <a:endParaRPr b="1" sz="1800"/>
                    </a:p>
                  </a:txBody>
                  <a:tcPr marT="91425" marB="91425" marR="91425" marL="91425"/>
                </a:tc>
              </a:tr>
              <a:tr h="381000">
                <a:tc>
                  <a:txBody>
                    <a:bodyPr/>
                    <a:lstStyle/>
                    <a:p>
                      <a:pPr indent="0" lvl="0" marL="0" rtl="0" algn="ctr">
                        <a:spcBef>
                          <a:spcPts val="0"/>
                        </a:spcBef>
                        <a:spcAft>
                          <a:spcPts val="0"/>
                        </a:spcAft>
                        <a:buNone/>
                      </a:pPr>
                      <a:r>
                        <a:rPr lang="en" sz="1800"/>
                        <a:t>11001111</a:t>
                      </a:r>
                      <a:endParaRPr sz="1800"/>
                    </a:p>
                  </a:txBody>
                  <a:tcPr marT="91425" marB="91425" marR="91425" marL="91425"/>
                </a:tc>
                <a:tc>
                  <a:txBody>
                    <a:bodyPr/>
                    <a:lstStyle/>
                    <a:p>
                      <a:pPr indent="0" lvl="0" marL="0" rtl="0" algn="ctr">
                        <a:spcBef>
                          <a:spcPts val="0"/>
                        </a:spcBef>
                        <a:spcAft>
                          <a:spcPts val="0"/>
                        </a:spcAft>
                        <a:buNone/>
                      </a:pPr>
                      <a:r>
                        <a:rPr lang="en" sz="1800"/>
                        <a:t>11001111</a:t>
                      </a:r>
                      <a:r>
                        <a:rPr b="1" lang="en" sz="1800"/>
                        <a:t>0</a:t>
                      </a:r>
                      <a:endParaRPr b="1" sz="1800"/>
                    </a:p>
                  </a:txBody>
                  <a:tcPr marT="91425" marB="91425" marR="91425" marL="91425"/>
                </a:tc>
                <a:tc>
                  <a:txBody>
                    <a:bodyPr/>
                    <a:lstStyle/>
                    <a:p>
                      <a:pPr indent="0" lvl="0" marL="0" rtl="0" algn="ctr">
                        <a:spcBef>
                          <a:spcPts val="0"/>
                        </a:spcBef>
                        <a:spcAft>
                          <a:spcPts val="0"/>
                        </a:spcAft>
                        <a:buNone/>
                      </a:pPr>
                      <a:r>
                        <a:rPr lang="en" sz="1800"/>
                        <a:t>11001111</a:t>
                      </a:r>
                      <a:r>
                        <a:rPr b="1" lang="en" sz="1800"/>
                        <a:t>1</a:t>
                      </a:r>
                      <a:endParaRPr b="1" sz="1800"/>
                    </a:p>
                  </a:txBody>
                  <a:tcPr marT="91425" marB="91425" marR="91425" marL="91425"/>
                </a:tc>
              </a:tr>
              <a:tr h="381000">
                <a:tc>
                  <a:txBody>
                    <a:bodyPr/>
                    <a:lstStyle/>
                    <a:p>
                      <a:pPr indent="0" lvl="0" marL="0" rtl="0" algn="ctr">
                        <a:spcBef>
                          <a:spcPts val="0"/>
                        </a:spcBef>
                        <a:spcAft>
                          <a:spcPts val="0"/>
                        </a:spcAft>
                        <a:buNone/>
                      </a:pPr>
                      <a:r>
                        <a:rPr lang="en" sz="1800"/>
                        <a:t>00110011</a:t>
                      </a:r>
                      <a:endParaRPr sz="1800"/>
                    </a:p>
                  </a:txBody>
                  <a:tcPr marT="91425" marB="91425" marR="91425" marL="91425"/>
                </a:tc>
                <a:tc>
                  <a:txBody>
                    <a:bodyPr/>
                    <a:lstStyle/>
                    <a:p>
                      <a:pPr indent="0" lvl="0" marL="0" rtl="0" algn="ctr">
                        <a:spcBef>
                          <a:spcPts val="0"/>
                        </a:spcBef>
                        <a:spcAft>
                          <a:spcPts val="0"/>
                        </a:spcAft>
                        <a:buNone/>
                      </a:pPr>
                      <a:r>
                        <a:rPr lang="en" sz="1800"/>
                        <a:t>00110011</a:t>
                      </a:r>
                      <a:r>
                        <a:rPr b="1" lang="en" sz="1800"/>
                        <a:t>0</a:t>
                      </a:r>
                      <a:endParaRPr b="1" sz="1800"/>
                    </a:p>
                  </a:txBody>
                  <a:tcPr marT="91425" marB="91425" marR="91425" marL="91425"/>
                </a:tc>
                <a:tc>
                  <a:txBody>
                    <a:bodyPr/>
                    <a:lstStyle/>
                    <a:p>
                      <a:pPr indent="0" lvl="0" marL="0" rtl="0" algn="ctr">
                        <a:spcBef>
                          <a:spcPts val="0"/>
                        </a:spcBef>
                        <a:spcAft>
                          <a:spcPts val="0"/>
                        </a:spcAft>
                        <a:buNone/>
                      </a:pPr>
                      <a:r>
                        <a:rPr lang="en" sz="1800"/>
                        <a:t>00110011</a:t>
                      </a:r>
                      <a:r>
                        <a:rPr b="1" lang="en" sz="1800"/>
                        <a:t>1</a:t>
                      </a:r>
                      <a:endParaRPr b="1" sz="1800"/>
                    </a:p>
                  </a:txBody>
                  <a:tcPr marT="91425" marB="91425" marR="91425" marL="91425"/>
                </a:tc>
              </a:tr>
              <a:tr h="381000">
                <a:tc>
                  <a:txBody>
                    <a:bodyPr/>
                    <a:lstStyle/>
                    <a:p>
                      <a:pPr indent="0" lvl="0" marL="0" rtl="0" algn="ctr">
                        <a:spcBef>
                          <a:spcPts val="0"/>
                        </a:spcBef>
                        <a:spcAft>
                          <a:spcPts val="0"/>
                        </a:spcAft>
                        <a:buNone/>
                      </a:pPr>
                      <a:r>
                        <a:rPr lang="en" sz="1800"/>
                        <a:t>01111111</a:t>
                      </a:r>
                      <a:endParaRPr sz="1800"/>
                    </a:p>
                  </a:txBody>
                  <a:tcPr marT="91425" marB="91425" marR="91425" marL="91425"/>
                </a:tc>
                <a:tc>
                  <a:txBody>
                    <a:bodyPr/>
                    <a:lstStyle/>
                    <a:p>
                      <a:pPr indent="0" lvl="0" marL="0" rtl="0" algn="ctr">
                        <a:spcBef>
                          <a:spcPts val="0"/>
                        </a:spcBef>
                        <a:spcAft>
                          <a:spcPts val="0"/>
                        </a:spcAft>
                        <a:buNone/>
                      </a:pPr>
                      <a:r>
                        <a:rPr lang="en" sz="1800"/>
                        <a:t>01111111</a:t>
                      </a:r>
                      <a:r>
                        <a:rPr b="1" lang="en" sz="1800"/>
                        <a:t>1</a:t>
                      </a:r>
                      <a:endParaRPr b="1" sz="1800"/>
                    </a:p>
                  </a:txBody>
                  <a:tcPr marT="91425" marB="91425" marR="91425" marL="91425"/>
                </a:tc>
                <a:tc>
                  <a:txBody>
                    <a:bodyPr/>
                    <a:lstStyle/>
                    <a:p>
                      <a:pPr indent="0" lvl="0" marL="0" rtl="0" algn="ctr">
                        <a:spcBef>
                          <a:spcPts val="0"/>
                        </a:spcBef>
                        <a:spcAft>
                          <a:spcPts val="0"/>
                        </a:spcAft>
                        <a:buNone/>
                      </a:pPr>
                      <a:r>
                        <a:rPr lang="en" sz="1800"/>
                        <a:t>01111111</a:t>
                      </a:r>
                      <a:r>
                        <a:rPr b="1" lang="en" sz="1800"/>
                        <a:t>0</a:t>
                      </a:r>
                      <a:endParaRPr b="1" sz="1800"/>
                    </a:p>
                  </a:txBody>
                  <a:tcPr marT="91425" marB="91425" marR="91425" marL="91425"/>
                </a:tc>
              </a:tr>
              <a:tr h="381000">
                <a:tc>
                  <a:txBody>
                    <a:bodyPr/>
                    <a:lstStyle/>
                    <a:p>
                      <a:pPr indent="0" lvl="0" marL="0" rtl="0" algn="ctr">
                        <a:spcBef>
                          <a:spcPts val="0"/>
                        </a:spcBef>
                        <a:spcAft>
                          <a:spcPts val="0"/>
                        </a:spcAft>
                        <a:buNone/>
                      </a:pPr>
                      <a:r>
                        <a:rPr lang="en" sz="1800"/>
                        <a:t>01010101</a:t>
                      </a:r>
                      <a:endParaRPr sz="1800"/>
                    </a:p>
                  </a:txBody>
                  <a:tcPr marT="91425" marB="91425" marR="91425" marL="91425"/>
                </a:tc>
                <a:tc>
                  <a:txBody>
                    <a:bodyPr/>
                    <a:lstStyle/>
                    <a:p>
                      <a:pPr indent="0" lvl="0" marL="0" rtl="0" algn="ctr">
                        <a:spcBef>
                          <a:spcPts val="0"/>
                        </a:spcBef>
                        <a:spcAft>
                          <a:spcPts val="0"/>
                        </a:spcAft>
                        <a:buNone/>
                      </a:pPr>
                      <a:r>
                        <a:rPr lang="en" sz="1800"/>
                        <a:t>01010101</a:t>
                      </a:r>
                      <a:r>
                        <a:rPr b="1" lang="en" sz="1800"/>
                        <a:t>0</a:t>
                      </a:r>
                      <a:endParaRPr b="1" sz="1800"/>
                    </a:p>
                  </a:txBody>
                  <a:tcPr marT="91425" marB="91425" marR="91425" marL="91425"/>
                </a:tc>
                <a:tc>
                  <a:txBody>
                    <a:bodyPr/>
                    <a:lstStyle/>
                    <a:p>
                      <a:pPr indent="0" lvl="0" marL="0" rtl="0" algn="ctr">
                        <a:spcBef>
                          <a:spcPts val="0"/>
                        </a:spcBef>
                        <a:spcAft>
                          <a:spcPts val="0"/>
                        </a:spcAft>
                        <a:buNone/>
                      </a:pPr>
                      <a:r>
                        <a:rPr lang="en" sz="1800"/>
                        <a:t>01010101</a:t>
                      </a:r>
                      <a:r>
                        <a:rPr b="1" lang="en" sz="1800"/>
                        <a:t>1</a:t>
                      </a:r>
                      <a:endParaRPr b="1" sz="1800"/>
                    </a:p>
                  </a:txBody>
                  <a:tcPr marT="91425" marB="91425" marR="91425" marL="91425"/>
                </a:tc>
              </a:tr>
            </a:tbl>
          </a:graphicData>
        </a:graphic>
      </p:graphicFrame>
      <p:sp>
        <p:nvSpPr>
          <p:cNvPr id="240" name="Google Shape;240;p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Parity Bit / Check Bit</a:t>
            </a:r>
            <a:endParaRPr>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idx="1" type="body"/>
          </p:nvPr>
        </p:nvSpPr>
        <p:spPr>
          <a:xfrm>
            <a:off x="457200" y="1371600"/>
            <a:ext cx="5407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Redundant Array of Inexpensive Disks</a:t>
            </a:r>
            <a:endParaRPr/>
          </a:p>
          <a:p>
            <a:pPr indent="-419100" lvl="0" marL="457200" rtl="0" algn="l">
              <a:spcBef>
                <a:spcPts val="1000"/>
              </a:spcBef>
              <a:spcAft>
                <a:spcPts val="0"/>
              </a:spcAft>
              <a:buSzPts val="3000"/>
              <a:buChar char="➔"/>
            </a:pPr>
            <a:r>
              <a:rPr lang="en"/>
              <a:t>Block level striping </a:t>
            </a:r>
            <a:endParaRPr baseline="-25000"/>
          </a:p>
          <a:p>
            <a:pPr indent="-419100" lvl="0" marL="457200" rtl="0" algn="l">
              <a:spcBef>
                <a:spcPts val="1000"/>
              </a:spcBef>
              <a:spcAft>
                <a:spcPts val="0"/>
              </a:spcAft>
              <a:buSzPts val="3000"/>
              <a:buChar char="➔"/>
            </a:pPr>
            <a:r>
              <a:rPr lang="en"/>
              <a:t>No parity </a:t>
            </a:r>
            <a:endParaRPr/>
          </a:p>
          <a:p>
            <a:pPr indent="-419100" lvl="0" marL="457200" rtl="0" algn="l">
              <a:spcBef>
                <a:spcPts val="1000"/>
              </a:spcBef>
              <a:spcAft>
                <a:spcPts val="0"/>
              </a:spcAft>
              <a:buSzPts val="3000"/>
              <a:buChar char="➔"/>
            </a:pPr>
            <a:r>
              <a:rPr lang="en"/>
              <a:t>No mirroring</a:t>
            </a:r>
            <a:endParaRPr/>
          </a:p>
          <a:p>
            <a:pPr indent="-419100" lvl="0" marL="457200" rtl="0" algn="l">
              <a:spcBef>
                <a:spcPts val="1000"/>
              </a:spcBef>
              <a:spcAft>
                <a:spcPts val="0"/>
              </a:spcAft>
              <a:buSzPts val="3000"/>
              <a:buChar char="➔"/>
            </a:pPr>
            <a:r>
              <a:rPr lang="en"/>
              <a:t>No redundancy</a:t>
            </a:r>
            <a:endParaRPr/>
          </a:p>
          <a:p>
            <a:pPr indent="-419100" lvl="0" marL="457200" rtl="0" algn="l">
              <a:spcBef>
                <a:spcPts val="1000"/>
              </a:spcBef>
              <a:spcAft>
                <a:spcPts val="0"/>
              </a:spcAft>
              <a:buSzPts val="3000"/>
              <a:buChar char="➔"/>
            </a:pPr>
            <a:r>
              <a:rPr lang="en"/>
              <a:t>Performance Improvement </a:t>
            </a:r>
            <a:endParaRPr/>
          </a:p>
          <a:p>
            <a:pPr indent="-419100" lvl="0" marL="457200" rtl="0" algn="l">
              <a:spcBef>
                <a:spcPts val="1000"/>
              </a:spcBef>
              <a:spcAft>
                <a:spcPts val="0"/>
              </a:spcAft>
              <a:buSzPts val="3000"/>
              <a:buChar char="➔"/>
            </a:pPr>
            <a:r>
              <a:rPr lang="en"/>
              <a:t>Additional Storage  </a:t>
            </a:r>
            <a:endParaRPr/>
          </a:p>
          <a:p>
            <a:pPr indent="0" lvl="0" marL="0" rtl="0" algn="l">
              <a:spcBef>
                <a:spcPts val="1000"/>
              </a:spcBef>
              <a:spcAft>
                <a:spcPts val="1000"/>
              </a:spcAft>
              <a:buNone/>
            </a:pPr>
            <a:r>
              <a:t/>
            </a:r>
            <a:endParaRPr/>
          </a:p>
        </p:txBody>
      </p:sp>
      <p:sp>
        <p:nvSpPr>
          <p:cNvPr id="246" name="Google Shape;246;p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0</a:t>
            </a:r>
            <a:endParaRPr>
              <a:solidFill>
                <a:srgbClr val="999999"/>
              </a:solidFill>
            </a:endParaRPr>
          </a:p>
        </p:txBody>
      </p:sp>
      <p:pic>
        <p:nvPicPr>
          <p:cNvPr id="247" name="Google Shape;247;p38"/>
          <p:cNvPicPr preferRelativeResize="0"/>
          <p:nvPr/>
        </p:nvPicPr>
        <p:blipFill>
          <a:blip r:embed="rId3">
            <a:alphaModFix/>
          </a:blip>
          <a:stretch>
            <a:fillRect/>
          </a:stretch>
        </p:blipFill>
        <p:spPr>
          <a:xfrm>
            <a:off x="6077498" y="2349350"/>
            <a:ext cx="2737150" cy="421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457200" y="1371600"/>
            <a:ext cx="4725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No fault tolerance </a:t>
            </a:r>
            <a:endParaRPr/>
          </a:p>
          <a:p>
            <a:pPr indent="-419100" lvl="0" marL="457200" rtl="0" algn="l">
              <a:spcBef>
                <a:spcPts val="1000"/>
              </a:spcBef>
              <a:spcAft>
                <a:spcPts val="0"/>
              </a:spcAft>
              <a:buSzPts val="3000"/>
              <a:buChar char="➔"/>
            </a:pPr>
            <a:r>
              <a:rPr lang="en"/>
              <a:t>If one disk fail, destroy the entire array</a:t>
            </a:r>
            <a:endParaRPr/>
          </a:p>
          <a:p>
            <a:pPr indent="-419100" lvl="0" marL="457200" rtl="0" algn="l">
              <a:spcBef>
                <a:spcPts val="1000"/>
              </a:spcBef>
              <a:spcAft>
                <a:spcPts val="0"/>
              </a:spcAft>
              <a:buSzPts val="3000"/>
              <a:buChar char="➔"/>
            </a:pPr>
            <a:r>
              <a:rPr lang="en"/>
              <a:t>Parallel Access </a:t>
            </a:r>
            <a:endParaRPr/>
          </a:p>
          <a:p>
            <a:pPr indent="-419100" lvl="0" marL="457200" rtl="0" algn="l">
              <a:spcBef>
                <a:spcPts val="1000"/>
              </a:spcBef>
              <a:spcAft>
                <a:spcPts val="0"/>
              </a:spcAft>
              <a:buSzPts val="3000"/>
              <a:buChar char="➔"/>
            </a:pPr>
            <a:r>
              <a:rPr lang="en"/>
              <a:t>Minimum 2 disks</a:t>
            </a:r>
            <a:endParaRPr/>
          </a:p>
          <a:p>
            <a:pPr indent="0" lvl="0" marL="0" rtl="0" algn="l">
              <a:spcBef>
                <a:spcPts val="1000"/>
              </a:spcBef>
              <a:spcAft>
                <a:spcPts val="1000"/>
              </a:spcAft>
              <a:buNone/>
            </a:pPr>
            <a:r>
              <a:t/>
            </a:r>
            <a:endParaRPr/>
          </a:p>
        </p:txBody>
      </p:sp>
      <p:sp>
        <p:nvSpPr>
          <p:cNvPr id="253" name="Google Shape;253;p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0</a:t>
            </a:r>
            <a:endParaRPr>
              <a:solidFill>
                <a:srgbClr val="999999"/>
              </a:solidFill>
            </a:endParaRPr>
          </a:p>
        </p:txBody>
      </p:sp>
      <p:pic>
        <p:nvPicPr>
          <p:cNvPr id="254" name="Google Shape;254;p39"/>
          <p:cNvPicPr preferRelativeResize="0"/>
          <p:nvPr/>
        </p:nvPicPr>
        <p:blipFill>
          <a:blip r:embed="rId3">
            <a:alphaModFix/>
          </a:blip>
          <a:stretch>
            <a:fillRect/>
          </a:stretch>
        </p:blipFill>
        <p:spPr>
          <a:xfrm>
            <a:off x="6077498" y="2349350"/>
            <a:ext cx="2737150" cy="421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idx="1" type="body"/>
          </p:nvPr>
        </p:nvSpPr>
        <p:spPr>
          <a:xfrm>
            <a:off x="457200" y="1600200"/>
            <a:ext cx="46734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Mirroring </a:t>
            </a:r>
            <a:endParaRPr/>
          </a:p>
          <a:p>
            <a:pPr indent="-419100" lvl="0" marL="457200" rtl="0" algn="l">
              <a:spcBef>
                <a:spcPts val="1000"/>
              </a:spcBef>
              <a:spcAft>
                <a:spcPts val="0"/>
              </a:spcAft>
              <a:buSzPts val="3000"/>
              <a:buChar char="➔"/>
            </a:pPr>
            <a:r>
              <a:rPr lang="en"/>
              <a:t>No parity </a:t>
            </a:r>
            <a:endParaRPr/>
          </a:p>
          <a:p>
            <a:pPr indent="-419100" lvl="0" marL="457200" rtl="0" algn="l">
              <a:spcBef>
                <a:spcPts val="1000"/>
              </a:spcBef>
              <a:spcAft>
                <a:spcPts val="0"/>
              </a:spcAft>
              <a:buSzPts val="3000"/>
              <a:buChar char="➔"/>
            </a:pPr>
            <a:r>
              <a:rPr lang="en"/>
              <a:t>No Stripping </a:t>
            </a:r>
            <a:endParaRPr/>
          </a:p>
          <a:p>
            <a:pPr indent="-419100" lvl="0" marL="457200" rtl="0" algn="l">
              <a:spcBef>
                <a:spcPts val="1000"/>
              </a:spcBef>
              <a:spcAft>
                <a:spcPts val="0"/>
              </a:spcAft>
              <a:buSzPts val="3000"/>
              <a:buChar char="➔"/>
            </a:pPr>
            <a:r>
              <a:rPr lang="en"/>
              <a:t>Data is written identically to two drives</a:t>
            </a:r>
            <a:endParaRPr/>
          </a:p>
          <a:p>
            <a:pPr indent="-419100" lvl="0" marL="457200" rtl="0" algn="l">
              <a:spcBef>
                <a:spcPts val="1000"/>
              </a:spcBef>
              <a:spcAft>
                <a:spcPts val="0"/>
              </a:spcAft>
              <a:buSzPts val="3000"/>
              <a:buChar char="➔"/>
            </a:pPr>
            <a:r>
              <a:rPr lang="en"/>
              <a:t>At least two disks </a:t>
            </a:r>
            <a:endParaRPr/>
          </a:p>
          <a:p>
            <a:pPr indent="-419100" lvl="0" marL="457200" rtl="0" algn="l">
              <a:spcBef>
                <a:spcPts val="1000"/>
              </a:spcBef>
              <a:spcAft>
                <a:spcPts val="1000"/>
              </a:spcAft>
              <a:buSzPts val="3000"/>
              <a:buChar char="➔"/>
            </a:pPr>
            <a:r>
              <a:rPr lang="en"/>
              <a:t>Redundancy  </a:t>
            </a:r>
            <a:endParaRPr/>
          </a:p>
        </p:txBody>
      </p:sp>
      <p:sp>
        <p:nvSpPr>
          <p:cNvPr id="260" name="Google Shape;260;p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1</a:t>
            </a:r>
            <a:endParaRPr>
              <a:solidFill>
                <a:srgbClr val="999999"/>
              </a:solidFill>
            </a:endParaRPr>
          </a:p>
        </p:txBody>
      </p:sp>
      <p:pic>
        <p:nvPicPr>
          <p:cNvPr id="261" name="Google Shape;261;p40"/>
          <p:cNvPicPr preferRelativeResize="0"/>
          <p:nvPr/>
        </p:nvPicPr>
        <p:blipFill>
          <a:blip r:embed="rId3">
            <a:alphaModFix/>
          </a:blip>
          <a:stretch>
            <a:fillRect/>
          </a:stretch>
        </p:blipFill>
        <p:spPr>
          <a:xfrm>
            <a:off x="6184300" y="2562425"/>
            <a:ext cx="2649175" cy="4075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lnSpc>
                <a:spcPct val="100000"/>
              </a:lnSpc>
              <a:spcBef>
                <a:spcPts val="600"/>
              </a:spcBef>
              <a:spcAft>
                <a:spcPts val="0"/>
              </a:spcAft>
              <a:buSzPts val="3000"/>
              <a:buChar char="➔"/>
            </a:pPr>
            <a:r>
              <a:rPr lang="en"/>
              <a:t>Not commonly used in practice </a:t>
            </a:r>
            <a:endParaRPr/>
          </a:p>
          <a:p>
            <a:pPr indent="-419100" lvl="0" marL="457200" rtl="0" algn="l">
              <a:lnSpc>
                <a:spcPct val="100000"/>
              </a:lnSpc>
              <a:spcBef>
                <a:spcPts val="1000"/>
              </a:spcBef>
              <a:spcAft>
                <a:spcPts val="0"/>
              </a:spcAft>
              <a:buSzPts val="3000"/>
              <a:buChar char="➔"/>
            </a:pPr>
            <a:r>
              <a:rPr lang="en"/>
              <a:t>Implementations exists</a:t>
            </a:r>
            <a:endParaRPr/>
          </a:p>
          <a:p>
            <a:pPr indent="-419100" lvl="0" marL="457200" rtl="0" algn="l">
              <a:lnSpc>
                <a:spcPct val="100000"/>
              </a:lnSpc>
              <a:spcBef>
                <a:spcPts val="1000"/>
              </a:spcBef>
              <a:spcAft>
                <a:spcPts val="0"/>
              </a:spcAft>
              <a:buSzPts val="3000"/>
              <a:buChar char="➔"/>
            </a:pPr>
            <a:r>
              <a:rPr lang="en"/>
              <a:t>Bit level striping </a:t>
            </a:r>
            <a:endParaRPr/>
          </a:p>
          <a:p>
            <a:pPr indent="-419100" lvl="0" marL="457200" rtl="0" algn="l">
              <a:lnSpc>
                <a:spcPct val="100000"/>
              </a:lnSpc>
              <a:spcBef>
                <a:spcPts val="1000"/>
              </a:spcBef>
              <a:spcAft>
                <a:spcPts val="0"/>
              </a:spcAft>
              <a:buSzPts val="3000"/>
              <a:buChar char="➔"/>
            </a:pPr>
            <a:r>
              <a:rPr lang="en"/>
              <a:t>All disks spindle rotation is synchronized </a:t>
            </a:r>
            <a:endParaRPr/>
          </a:p>
          <a:p>
            <a:pPr indent="-419100" lvl="0" marL="457200" rtl="0" algn="l">
              <a:lnSpc>
                <a:spcPct val="100000"/>
              </a:lnSpc>
              <a:spcBef>
                <a:spcPts val="1000"/>
              </a:spcBef>
              <a:spcAft>
                <a:spcPts val="1000"/>
              </a:spcAft>
              <a:buSzPts val="3000"/>
              <a:buChar char="➔"/>
            </a:pPr>
            <a:r>
              <a:rPr lang="en"/>
              <a:t>The parity bit is calculated across corresponding set of bits and stored on at least one parity drive.</a:t>
            </a:r>
            <a:endParaRPr/>
          </a:p>
        </p:txBody>
      </p:sp>
      <p:sp>
        <p:nvSpPr>
          <p:cNvPr id="267" name="Google Shape;267;p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2</a:t>
            </a:r>
            <a:endParaRPr>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2"/>
          <p:cNvPicPr preferRelativeResize="0"/>
          <p:nvPr/>
        </p:nvPicPr>
        <p:blipFill>
          <a:blip r:embed="rId3">
            <a:alphaModFix/>
          </a:blip>
          <a:stretch>
            <a:fillRect/>
          </a:stretch>
        </p:blipFill>
        <p:spPr>
          <a:xfrm>
            <a:off x="762000" y="2179050"/>
            <a:ext cx="7620000" cy="3810000"/>
          </a:xfrm>
          <a:prstGeom prst="rect">
            <a:avLst/>
          </a:prstGeom>
          <a:noFill/>
          <a:ln>
            <a:noFill/>
          </a:ln>
        </p:spPr>
      </p:pic>
      <p:sp>
        <p:nvSpPr>
          <p:cNvPr id="273" name="Google Shape;273;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2</a:t>
            </a:r>
            <a:endParaRPr>
              <a:solidFill>
                <a:srgbClr val="99999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Byte level striping </a:t>
            </a:r>
            <a:endParaRPr/>
          </a:p>
          <a:p>
            <a:pPr indent="-419100" lvl="0" marL="457200" rtl="0" algn="l">
              <a:spcBef>
                <a:spcPts val="1000"/>
              </a:spcBef>
              <a:spcAft>
                <a:spcPts val="0"/>
              </a:spcAft>
              <a:buSzPts val="3000"/>
              <a:buChar char="➔"/>
            </a:pPr>
            <a:r>
              <a:rPr lang="en"/>
              <a:t>Dedicated parity</a:t>
            </a:r>
            <a:endParaRPr/>
          </a:p>
          <a:p>
            <a:pPr indent="-419100" lvl="0" marL="457200" rtl="0" algn="l">
              <a:spcBef>
                <a:spcPts val="1000"/>
              </a:spcBef>
              <a:spcAft>
                <a:spcPts val="0"/>
              </a:spcAft>
              <a:buSzPts val="3000"/>
              <a:buChar char="➔"/>
            </a:pPr>
            <a:r>
              <a:rPr lang="en"/>
              <a:t>All disk spindle rotation is synchronized</a:t>
            </a:r>
            <a:endParaRPr/>
          </a:p>
          <a:p>
            <a:pPr indent="-419100" lvl="0" marL="457200" rtl="0" algn="l">
              <a:spcBef>
                <a:spcPts val="1000"/>
              </a:spcBef>
              <a:spcAft>
                <a:spcPts val="0"/>
              </a:spcAft>
              <a:buSzPts val="3000"/>
              <a:buChar char="➔"/>
            </a:pPr>
            <a:r>
              <a:rPr lang="en"/>
              <a:t>Parity is calculated across corresponding bytes and stored on a dedicated parity drive.</a:t>
            </a:r>
            <a:endParaRPr/>
          </a:p>
          <a:p>
            <a:pPr indent="-419100" lvl="0" marL="457200" rtl="0" algn="l">
              <a:spcBef>
                <a:spcPts val="1000"/>
              </a:spcBef>
              <a:spcAft>
                <a:spcPts val="0"/>
              </a:spcAft>
              <a:buSzPts val="3000"/>
              <a:buChar char="➔"/>
            </a:pPr>
            <a:r>
              <a:rPr lang="en"/>
              <a:t>Not commonly used in practice </a:t>
            </a:r>
            <a:endParaRPr/>
          </a:p>
          <a:p>
            <a:pPr indent="-419100" lvl="0" marL="457200" rtl="0" algn="l">
              <a:spcBef>
                <a:spcPts val="1000"/>
              </a:spcBef>
              <a:spcAft>
                <a:spcPts val="1000"/>
              </a:spcAft>
              <a:buSzPts val="3000"/>
              <a:buChar char="➔"/>
            </a:pPr>
            <a:r>
              <a:rPr lang="en"/>
              <a:t>Implementations exists</a:t>
            </a:r>
            <a:endParaRPr/>
          </a:p>
        </p:txBody>
      </p:sp>
      <p:sp>
        <p:nvSpPr>
          <p:cNvPr id="279" name="Google Shape;279;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3</a:t>
            </a:r>
            <a:endParaRPr>
              <a:solidFill>
                <a:srgbClr val="99999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3</a:t>
            </a:r>
            <a:endParaRPr>
              <a:solidFill>
                <a:srgbClr val="999999"/>
              </a:solidFill>
            </a:endParaRPr>
          </a:p>
        </p:txBody>
      </p:sp>
      <p:pic>
        <p:nvPicPr>
          <p:cNvPr id="285" name="Google Shape;285;p44"/>
          <p:cNvPicPr preferRelativeResize="0"/>
          <p:nvPr/>
        </p:nvPicPr>
        <p:blipFill>
          <a:blip r:embed="rId3">
            <a:alphaModFix/>
          </a:blip>
          <a:stretch>
            <a:fillRect/>
          </a:stretch>
        </p:blipFill>
        <p:spPr>
          <a:xfrm>
            <a:off x="1357313" y="1702800"/>
            <a:ext cx="6429375" cy="4762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Block level striping </a:t>
            </a:r>
            <a:endParaRPr/>
          </a:p>
          <a:p>
            <a:pPr indent="-419100" lvl="0" marL="457200" rtl="0" algn="l">
              <a:spcBef>
                <a:spcPts val="1000"/>
              </a:spcBef>
              <a:spcAft>
                <a:spcPts val="0"/>
              </a:spcAft>
              <a:buSzPts val="3000"/>
              <a:buChar char="➔"/>
            </a:pPr>
            <a:r>
              <a:rPr lang="en"/>
              <a:t>Dedicated parity </a:t>
            </a:r>
            <a:endParaRPr/>
          </a:p>
          <a:p>
            <a:pPr indent="-419100" lvl="0" marL="457200" rtl="0" algn="l">
              <a:spcBef>
                <a:spcPts val="1000"/>
              </a:spcBef>
              <a:spcAft>
                <a:spcPts val="0"/>
              </a:spcAft>
              <a:buSzPts val="3000"/>
              <a:buChar char="➔"/>
            </a:pPr>
            <a:r>
              <a:rPr lang="en"/>
              <a:t>Is equivalent to Raid 5, with the difference that all the parity data is stored on a single drive.</a:t>
            </a:r>
            <a:endParaRPr/>
          </a:p>
          <a:p>
            <a:pPr indent="-419100" lvl="0" marL="457200" rtl="0" algn="l">
              <a:spcBef>
                <a:spcPts val="1000"/>
              </a:spcBef>
              <a:spcAft>
                <a:spcPts val="0"/>
              </a:spcAft>
              <a:buSzPts val="3000"/>
              <a:buChar char="➔"/>
            </a:pPr>
            <a:r>
              <a:rPr lang="en"/>
              <a:t>Files are distributed between drives</a:t>
            </a:r>
            <a:endParaRPr/>
          </a:p>
          <a:p>
            <a:pPr indent="-419100" lvl="0" marL="457200" rtl="0" algn="l">
              <a:spcBef>
                <a:spcPts val="1000"/>
              </a:spcBef>
              <a:spcAft>
                <a:spcPts val="0"/>
              </a:spcAft>
              <a:buSzPts val="3000"/>
              <a:buChar char="➔"/>
            </a:pPr>
            <a:r>
              <a:rPr lang="en"/>
              <a:t>Each drive operates independently </a:t>
            </a:r>
            <a:endParaRPr/>
          </a:p>
          <a:p>
            <a:pPr indent="-419100" lvl="0" marL="457200" rtl="0" algn="l">
              <a:spcBef>
                <a:spcPts val="1000"/>
              </a:spcBef>
              <a:spcAft>
                <a:spcPts val="1000"/>
              </a:spcAft>
              <a:buSzPts val="3000"/>
              <a:buChar char="➔"/>
            </a:pPr>
            <a:r>
              <a:rPr lang="en"/>
              <a:t>I/O request can be performed in parallel</a:t>
            </a:r>
            <a:endParaRPr/>
          </a:p>
        </p:txBody>
      </p:sp>
      <p:sp>
        <p:nvSpPr>
          <p:cNvPr id="291" name="Google Shape;291;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4</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6"/>
          <p:cNvPicPr preferRelativeResize="0"/>
          <p:nvPr/>
        </p:nvPicPr>
        <p:blipFill>
          <a:blip r:embed="rId3">
            <a:alphaModFix/>
          </a:blip>
          <a:stretch>
            <a:fillRect/>
          </a:stretch>
        </p:blipFill>
        <p:spPr>
          <a:xfrm>
            <a:off x="1357313" y="1702800"/>
            <a:ext cx="6429375" cy="4762500"/>
          </a:xfrm>
          <a:prstGeom prst="rect">
            <a:avLst/>
          </a:prstGeom>
          <a:noFill/>
          <a:ln>
            <a:noFill/>
          </a:ln>
        </p:spPr>
      </p:pic>
      <p:sp>
        <p:nvSpPr>
          <p:cNvPr id="297" name="Google Shape;297;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4</a:t>
            </a:r>
            <a:endParaRPr>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nvSpPr>
        <p:spPr>
          <a:xfrm>
            <a:off x="-8625" y="2972175"/>
            <a:ext cx="9144000" cy="100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0B5394"/>
                </a:solidFill>
                <a:latin typeface="Droid Sans"/>
                <a:ea typeface="Droid Sans"/>
                <a:cs typeface="Droid Sans"/>
                <a:sym typeface="Droid Sans"/>
              </a:rPr>
              <a:t>What are differences between</a:t>
            </a:r>
            <a:r>
              <a:rPr lang="en" sz="3000">
                <a:latin typeface="Droid Sans"/>
                <a:ea typeface="Droid Sans"/>
                <a:cs typeface="Droid Sans"/>
                <a:sym typeface="Droid Sans"/>
              </a:rPr>
              <a:t> </a:t>
            </a:r>
            <a:r>
              <a:rPr b="1" lang="en" sz="3000">
                <a:solidFill>
                  <a:srgbClr val="999999"/>
                </a:solidFill>
                <a:latin typeface="Droid Sans"/>
                <a:ea typeface="Droid Sans"/>
                <a:cs typeface="Droid Sans"/>
                <a:sym typeface="Droid Sans"/>
              </a:rPr>
              <a:t>primary and secondary storage?</a:t>
            </a:r>
            <a:endParaRPr b="1" sz="3000">
              <a:solidFill>
                <a:srgbClr val="999999"/>
              </a:solidFill>
              <a:latin typeface="Droid Sans"/>
              <a:ea typeface="Droid Sans"/>
              <a:cs typeface="Droid Sans"/>
              <a:sym typeface="Droid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Block level striping </a:t>
            </a:r>
            <a:endParaRPr/>
          </a:p>
          <a:p>
            <a:pPr indent="-419100" lvl="0" marL="457200" rtl="0" algn="l">
              <a:spcBef>
                <a:spcPts val="1000"/>
              </a:spcBef>
              <a:spcAft>
                <a:spcPts val="0"/>
              </a:spcAft>
              <a:buSzPts val="3000"/>
              <a:buChar char="➔"/>
            </a:pPr>
            <a:r>
              <a:rPr lang="en"/>
              <a:t>Distributed parity </a:t>
            </a:r>
            <a:endParaRPr/>
          </a:p>
          <a:p>
            <a:pPr indent="-419100" lvl="0" marL="457200" rtl="0" algn="l">
              <a:spcBef>
                <a:spcPts val="1000"/>
              </a:spcBef>
              <a:spcAft>
                <a:spcPts val="0"/>
              </a:spcAft>
              <a:buSzPts val="3000"/>
              <a:buChar char="➔"/>
            </a:pPr>
            <a:r>
              <a:rPr lang="en"/>
              <a:t>Provides fault tolerance even if two disks fail</a:t>
            </a:r>
            <a:endParaRPr/>
          </a:p>
          <a:p>
            <a:pPr indent="-419100" lvl="0" marL="457200" rtl="0" algn="l">
              <a:spcBef>
                <a:spcPts val="1000"/>
              </a:spcBef>
              <a:spcAft>
                <a:spcPts val="0"/>
              </a:spcAft>
              <a:buSzPts val="3000"/>
              <a:buChar char="➔"/>
            </a:pPr>
            <a:r>
              <a:rPr lang="en"/>
              <a:t>Distribute parity and data across all the drives</a:t>
            </a:r>
            <a:endParaRPr/>
          </a:p>
          <a:p>
            <a:pPr indent="0" lvl="0" marL="0" rtl="0" algn="l">
              <a:spcBef>
                <a:spcPts val="1000"/>
              </a:spcBef>
              <a:spcAft>
                <a:spcPts val="1000"/>
              </a:spcAft>
              <a:buNone/>
            </a:pPr>
            <a:r>
              <a:t/>
            </a:r>
            <a:endParaRPr/>
          </a:p>
        </p:txBody>
      </p:sp>
      <p:sp>
        <p:nvSpPr>
          <p:cNvPr id="303" name="Google Shape;303;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Array is not destroyed by a single drive failure </a:t>
            </a:r>
            <a:endParaRPr/>
          </a:p>
          <a:p>
            <a:pPr indent="-419100" lvl="0" marL="457200" rtl="0" algn="l">
              <a:spcBef>
                <a:spcPts val="1000"/>
              </a:spcBef>
              <a:spcAft>
                <a:spcPts val="0"/>
              </a:spcAft>
              <a:buSzPts val="3000"/>
              <a:buChar char="➔"/>
            </a:pPr>
            <a:r>
              <a:rPr lang="en"/>
              <a:t>Requires at least two disks </a:t>
            </a:r>
            <a:endParaRPr/>
          </a:p>
          <a:p>
            <a:pPr indent="-419100" lvl="0" marL="457200" rtl="0" algn="l">
              <a:spcBef>
                <a:spcPts val="1000"/>
              </a:spcBef>
              <a:spcAft>
                <a:spcPts val="0"/>
              </a:spcAft>
              <a:buSzPts val="3000"/>
              <a:buChar char="➔"/>
            </a:pPr>
            <a:r>
              <a:rPr lang="en"/>
              <a:t>Good performance, good redundancy </a:t>
            </a:r>
            <a:endParaRPr/>
          </a:p>
          <a:p>
            <a:pPr indent="-419100" lvl="0" marL="457200" rtl="0" algn="l">
              <a:spcBef>
                <a:spcPts val="1000"/>
              </a:spcBef>
              <a:spcAft>
                <a:spcPts val="1000"/>
              </a:spcAft>
              <a:buSzPts val="3000"/>
              <a:buChar char="➔"/>
            </a:pPr>
            <a:r>
              <a:rPr lang="en"/>
              <a:t>Fast reads slow writes </a:t>
            </a:r>
            <a:endParaRPr/>
          </a:p>
        </p:txBody>
      </p:sp>
      <p:sp>
        <p:nvSpPr>
          <p:cNvPr id="309" name="Google Shape;309;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9"/>
          <p:cNvPicPr preferRelativeResize="0"/>
          <p:nvPr/>
        </p:nvPicPr>
        <p:blipFill>
          <a:blip r:embed="rId3">
            <a:alphaModFix/>
          </a:blip>
          <a:stretch>
            <a:fillRect/>
          </a:stretch>
        </p:blipFill>
        <p:spPr>
          <a:xfrm>
            <a:off x="1449363" y="1702800"/>
            <a:ext cx="6429375" cy="4762500"/>
          </a:xfrm>
          <a:prstGeom prst="rect">
            <a:avLst/>
          </a:prstGeom>
          <a:noFill/>
          <a:ln>
            <a:noFill/>
          </a:ln>
        </p:spPr>
      </p:pic>
      <p:sp>
        <p:nvSpPr>
          <p:cNvPr id="315" name="Google Shape;315;p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Total space available is ((</a:t>
            </a:r>
            <a:r>
              <a:rPr lang="en">
                <a:latin typeface="Consolas"/>
                <a:ea typeface="Consolas"/>
                <a:cs typeface="Consolas"/>
                <a:sym typeface="Consolas"/>
              </a:rPr>
              <a:t>number of drives -1) * size of smallest drive</a:t>
            </a:r>
            <a:r>
              <a:rPr lang="en"/>
              <a:t>)</a:t>
            </a:r>
            <a:endParaRPr/>
          </a:p>
          <a:p>
            <a:pPr indent="-419100" lvl="0" marL="457200" rtl="0" algn="l">
              <a:spcBef>
                <a:spcPts val="1000"/>
              </a:spcBef>
              <a:spcAft>
                <a:spcPts val="0"/>
              </a:spcAft>
              <a:buSzPts val="3000"/>
              <a:buChar char="➔"/>
            </a:pPr>
            <a:r>
              <a:rPr lang="en"/>
              <a:t>The more drives you use, the more efficient your storage space become, without losing any redundancy </a:t>
            </a:r>
            <a:endParaRPr/>
          </a:p>
          <a:p>
            <a:pPr indent="-419100" lvl="0" marL="457200" rtl="0" algn="l">
              <a:spcBef>
                <a:spcPts val="1000"/>
              </a:spcBef>
              <a:spcAft>
                <a:spcPts val="0"/>
              </a:spcAft>
              <a:buSzPts val="3000"/>
              <a:buChar char="➔"/>
            </a:pPr>
            <a:r>
              <a:rPr lang="en"/>
              <a:t>The array can survive without a drive, but it is slow, the data must be rebuild on the fly.</a:t>
            </a:r>
            <a:endParaRPr/>
          </a:p>
          <a:p>
            <a:pPr indent="-419100" lvl="0" marL="457200" rtl="0" algn="l">
              <a:spcBef>
                <a:spcPts val="1000"/>
              </a:spcBef>
              <a:spcAft>
                <a:spcPts val="1000"/>
              </a:spcAft>
              <a:buSzPts val="3000"/>
              <a:buChar char="➔"/>
            </a:pPr>
            <a:r>
              <a:rPr lang="en"/>
              <a:t>Uses XOR to rebuild data and creates the parity strings </a:t>
            </a:r>
            <a:endParaRPr/>
          </a:p>
        </p:txBody>
      </p:sp>
      <p:sp>
        <p:nvSpPr>
          <p:cNvPr id="321" name="Google Shape;321;p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XOR</a:t>
            </a:r>
            <a:endParaRPr b="1"/>
          </a:p>
          <a:p>
            <a:pPr indent="0" lvl="0" marL="0" rtl="0" algn="l">
              <a:spcBef>
                <a:spcPts val="600"/>
              </a:spcBef>
              <a:spcAft>
                <a:spcPts val="0"/>
              </a:spcAft>
              <a:buNone/>
            </a:pPr>
            <a:r>
              <a:t/>
            </a:r>
            <a:endParaRPr/>
          </a:p>
        </p:txBody>
      </p:sp>
      <p:graphicFrame>
        <p:nvGraphicFramePr>
          <p:cNvPr id="327" name="Google Shape;327;p51"/>
          <p:cNvGraphicFramePr/>
          <p:nvPr/>
        </p:nvGraphicFramePr>
        <p:xfrm>
          <a:off x="891125" y="2471375"/>
          <a:ext cx="3000000" cy="3000000"/>
        </p:xfrm>
        <a:graphic>
          <a:graphicData uri="http://schemas.openxmlformats.org/drawingml/2006/table">
            <a:tbl>
              <a:tblPr>
                <a:noFill/>
                <a:tableStyleId>{88644D11-0AFE-4A60-AB06-9BDE945BEB22}</a:tableStyleId>
              </a:tblPr>
              <a:tblGrid>
                <a:gridCol w="2413000"/>
                <a:gridCol w="2413000"/>
                <a:gridCol w="2413000"/>
              </a:tblGrid>
              <a:tr h="381000">
                <a:tc gridSpan="2">
                  <a:txBody>
                    <a:bodyPr/>
                    <a:lstStyle/>
                    <a:p>
                      <a:pPr indent="0" lvl="0" marL="0" rtl="0" algn="ctr">
                        <a:spcBef>
                          <a:spcPts val="0"/>
                        </a:spcBef>
                        <a:spcAft>
                          <a:spcPts val="0"/>
                        </a:spcAft>
                        <a:buNone/>
                      </a:pPr>
                      <a:r>
                        <a:rPr b="1" lang="en" sz="3600">
                          <a:latin typeface="Droid Sans"/>
                          <a:ea typeface="Droid Sans"/>
                          <a:cs typeface="Droid Sans"/>
                          <a:sym typeface="Droid Sans"/>
                        </a:rPr>
                        <a:t>Input</a:t>
                      </a:r>
                      <a:endParaRPr b="1" sz="3600">
                        <a:latin typeface="Droid Sans"/>
                        <a:ea typeface="Droid Sans"/>
                        <a:cs typeface="Droid Sans"/>
                        <a:sym typeface="Droid Sans"/>
                      </a:endParaRPr>
                    </a:p>
                  </a:txBody>
                  <a:tcPr marT="91425" marB="91425" marR="91425" marL="91425">
                    <a:solidFill>
                      <a:srgbClr val="EFEFEF"/>
                    </a:solidFill>
                  </a:tcPr>
                </a:tc>
                <a:tc hMerge="1"/>
                <a:tc>
                  <a:txBody>
                    <a:bodyPr/>
                    <a:lstStyle/>
                    <a:p>
                      <a:pPr indent="0" lvl="0" marL="0" rtl="0" algn="ctr">
                        <a:spcBef>
                          <a:spcPts val="0"/>
                        </a:spcBef>
                        <a:spcAft>
                          <a:spcPts val="0"/>
                        </a:spcAft>
                        <a:buNone/>
                      </a:pPr>
                      <a:r>
                        <a:rPr b="1" lang="en" sz="3600">
                          <a:latin typeface="Droid Sans"/>
                          <a:ea typeface="Droid Sans"/>
                          <a:cs typeface="Droid Sans"/>
                          <a:sym typeface="Droid Sans"/>
                        </a:rPr>
                        <a:t>Output</a:t>
                      </a:r>
                      <a:endParaRPr b="1" sz="3600">
                        <a:latin typeface="Droid Sans"/>
                        <a:ea typeface="Droid Sans"/>
                        <a:cs typeface="Droid Sans"/>
                        <a:sym typeface="Droid Sans"/>
                      </a:endParaRPr>
                    </a:p>
                  </a:txBody>
                  <a:tcPr marT="91425" marB="91425" marR="91425" marL="91425">
                    <a:solidFill>
                      <a:srgbClr val="EFEFEF"/>
                    </a:solidFill>
                  </a:tcPr>
                </a:tc>
              </a:tr>
              <a:tr h="381000">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1</a:t>
                      </a:r>
                      <a:endParaRPr sz="36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3600">
                          <a:latin typeface="Droid Sans"/>
                          <a:ea typeface="Droid Sans"/>
                          <a:cs typeface="Droid Sans"/>
                          <a:sym typeface="Droid Sans"/>
                        </a:rPr>
                        <a:t>0</a:t>
                      </a:r>
                      <a:endParaRPr sz="3600">
                        <a:latin typeface="Droid Sans"/>
                        <a:ea typeface="Droid Sans"/>
                        <a:cs typeface="Droid Sans"/>
                        <a:sym typeface="Droid Sans"/>
                      </a:endParaRPr>
                    </a:p>
                  </a:txBody>
                  <a:tcPr marT="91425" marB="91425" marR="91425" marL="91425"/>
                </a:tc>
              </a:tr>
            </a:tbl>
          </a:graphicData>
        </a:graphic>
      </p:graphicFrame>
      <p:sp>
        <p:nvSpPr>
          <p:cNvPr id="328" name="Google Shape;328;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aphicFrame>
        <p:nvGraphicFramePr>
          <p:cNvPr id="333" name="Google Shape;333;p52"/>
          <p:cNvGraphicFramePr/>
          <p:nvPr/>
        </p:nvGraphicFramePr>
        <p:xfrm>
          <a:off x="874775" y="2089375"/>
          <a:ext cx="3000000" cy="3000000"/>
        </p:xfrm>
        <a:graphic>
          <a:graphicData uri="http://schemas.openxmlformats.org/drawingml/2006/table">
            <a:tbl>
              <a:tblPr>
                <a:noFill/>
                <a:tableStyleId>{88644D11-0AFE-4A60-AB06-9BDE945BEB22}</a:tableStyleId>
              </a:tblPr>
              <a:tblGrid>
                <a:gridCol w="1535250"/>
                <a:gridCol w="1535250"/>
                <a:gridCol w="1535250"/>
                <a:gridCol w="1535250"/>
                <a:gridCol w="1535250"/>
              </a:tblGrid>
              <a:tr h="7740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sz="1800">
                          <a:latin typeface="Droid Sans"/>
                          <a:ea typeface="Droid Sans"/>
                          <a:cs typeface="Droid Sans"/>
                          <a:sym typeface="Droid Sans"/>
                        </a:rPr>
                        <a:t>Drive 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2</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3</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4</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0100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0101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0011</a:t>
                      </a:r>
                      <a:endParaRPr sz="1800">
                        <a:latin typeface="Droid Sans"/>
                        <a:ea typeface="Droid Sans"/>
                        <a:cs typeface="Droid Sans"/>
                        <a:sym typeface="Droid Sans"/>
                      </a:endParaRPr>
                    </a:p>
                  </a:txBody>
                  <a:tcPr marT="91425" marB="91425" marR="91425" marL="91425">
                    <a:solidFill>
                      <a:srgbClr val="FFFF00"/>
                    </a:solidFill>
                  </a:tcPr>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2</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0000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0110</a:t>
                      </a:r>
                      <a:endParaRPr sz="1800">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0100</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3</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0001</a:t>
                      </a:r>
                      <a:endParaRPr sz="1800">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1000</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4</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0110</a:t>
                      </a:r>
                      <a:endParaRPr sz="1800">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0001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1101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1010</a:t>
                      </a:r>
                      <a:endParaRPr sz="1800">
                        <a:latin typeface="Droid Sans"/>
                        <a:ea typeface="Droid Sans"/>
                        <a:cs typeface="Droid Sans"/>
                        <a:sym typeface="Droid Sans"/>
                      </a:endParaRPr>
                    </a:p>
                  </a:txBody>
                  <a:tcPr marT="91425" marB="91425" marR="91425" marL="91425"/>
                </a:tc>
              </a:tr>
            </a:tbl>
          </a:graphicData>
        </a:graphic>
      </p:graphicFrame>
      <p:sp>
        <p:nvSpPr>
          <p:cNvPr id="334" name="Google Shape;334;p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aphicFrame>
        <p:nvGraphicFramePr>
          <p:cNvPr id="339" name="Google Shape;339;p53"/>
          <p:cNvGraphicFramePr/>
          <p:nvPr/>
        </p:nvGraphicFramePr>
        <p:xfrm>
          <a:off x="844100" y="2102150"/>
          <a:ext cx="3000000" cy="3000000"/>
        </p:xfrm>
        <a:graphic>
          <a:graphicData uri="http://schemas.openxmlformats.org/drawingml/2006/table">
            <a:tbl>
              <a:tblPr>
                <a:noFill/>
                <a:tableStyleId>{88644D11-0AFE-4A60-AB06-9BDE945BEB22}</a:tableStyleId>
              </a:tblPr>
              <a:tblGrid>
                <a:gridCol w="1535250"/>
                <a:gridCol w="1535250"/>
                <a:gridCol w="1535250"/>
                <a:gridCol w="1535250"/>
                <a:gridCol w="1535250"/>
              </a:tblGrid>
              <a:tr h="7740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a:txBody>
                    <a:bodyPr/>
                    <a:lstStyle/>
                    <a:p>
                      <a:pPr indent="0" lvl="0" marL="0" rtl="0" algn="ctr">
                        <a:spcBef>
                          <a:spcPts val="0"/>
                        </a:spcBef>
                        <a:spcAft>
                          <a:spcPts val="0"/>
                        </a:spcAft>
                        <a:buNone/>
                      </a:pPr>
                      <a:r>
                        <a:rPr lang="en" sz="1800">
                          <a:latin typeface="Droid Sans"/>
                          <a:ea typeface="Droid Sans"/>
                          <a:cs typeface="Droid Sans"/>
                          <a:sym typeface="Droid Sans"/>
                        </a:rPr>
                        <a:t>Drive 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2</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3</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Drive 4</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0100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F00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0011</a:t>
                      </a:r>
                      <a:endParaRPr sz="1800">
                        <a:latin typeface="Droid Sans"/>
                        <a:ea typeface="Droid Sans"/>
                        <a:cs typeface="Droid Sans"/>
                        <a:sym typeface="Droid Sans"/>
                      </a:endParaRPr>
                    </a:p>
                  </a:txBody>
                  <a:tcPr marT="91425" marB="91425" marR="91425" marL="91425">
                    <a:solidFill>
                      <a:srgbClr val="FFFF00"/>
                    </a:solidFill>
                  </a:tcPr>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2</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F00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0110</a:t>
                      </a:r>
                      <a:endParaRPr sz="1800">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0100</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3</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0011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F00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1010</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1000</a:t>
                      </a:r>
                      <a:endParaRPr sz="1800">
                        <a:latin typeface="Droid Sans"/>
                        <a:ea typeface="Droid Sans"/>
                        <a:cs typeface="Droid Sans"/>
                        <a:sym typeface="Droid Sans"/>
                      </a:endParaRPr>
                    </a:p>
                  </a:txBody>
                  <a:tcPr marT="91425" marB="91425" marR="91425" marL="91425"/>
                </a:tc>
              </a:tr>
              <a:tr h="751600">
                <a:tc>
                  <a:txBody>
                    <a:bodyPr/>
                    <a:lstStyle/>
                    <a:p>
                      <a:pPr indent="0" lvl="0" marL="0" rtl="0" algn="ctr">
                        <a:spcBef>
                          <a:spcPts val="0"/>
                        </a:spcBef>
                        <a:spcAft>
                          <a:spcPts val="0"/>
                        </a:spcAft>
                        <a:buNone/>
                      </a:pPr>
                      <a:r>
                        <a:rPr lang="en" sz="1800">
                          <a:latin typeface="Droid Sans"/>
                          <a:ea typeface="Droid Sans"/>
                          <a:cs typeface="Droid Sans"/>
                          <a:sym typeface="Droid Sans"/>
                        </a:rPr>
                        <a:t>Stripe 4</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0110</a:t>
                      </a:r>
                      <a:endParaRPr sz="1800">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F0000"/>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1101</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1010</a:t>
                      </a:r>
                      <a:endParaRPr sz="1800">
                        <a:latin typeface="Droid Sans"/>
                        <a:ea typeface="Droid Sans"/>
                        <a:cs typeface="Droid Sans"/>
                        <a:sym typeface="Droid Sans"/>
                      </a:endParaRPr>
                    </a:p>
                  </a:txBody>
                  <a:tcPr marT="91425" marB="91425" marR="91425" marL="91425"/>
                </a:tc>
              </a:tr>
            </a:tbl>
          </a:graphicData>
        </a:graphic>
      </p:graphicFrame>
      <p:sp>
        <p:nvSpPr>
          <p:cNvPr id="340" name="Google Shape;340;p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idx="4294967295" type="title"/>
          </p:nvPr>
        </p:nvSpPr>
        <p:spPr>
          <a:xfrm>
            <a:off x="457200" y="2460916"/>
            <a:ext cx="8229600" cy="16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can we </a:t>
            </a:r>
            <a:r>
              <a:rPr lang="en" sz="3000">
                <a:solidFill>
                  <a:srgbClr val="999999"/>
                </a:solidFill>
              </a:rPr>
              <a:t>rebuild the lost disk?</a:t>
            </a:r>
            <a:endParaRPr sz="3000">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Just apply XOR with the remaining blocks</a:t>
            </a:r>
            <a:endParaRPr/>
          </a:p>
          <a:p>
            <a:pPr indent="-381000" lvl="1" marL="914400" rtl="0" algn="l">
              <a:spcBef>
                <a:spcPts val="0"/>
              </a:spcBef>
              <a:spcAft>
                <a:spcPts val="0"/>
              </a:spcAft>
              <a:buSzPts val="2400"/>
              <a:buChar char="◆"/>
            </a:pPr>
            <a:r>
              <a:rPr lang="en"/>
              <a:t>For example to rebuild the streap 1 of the disk two:</a:t>
            </a:r>
            <a:endParaRPr>
              <a:latin typeface="Consolas"/>
              <a:ea typeface="Consolas"/>
              <a:cs typeface="Consolas"/>
              <a:sym typeface="Consolas"/>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(stripe 1 disk 1) XOR (stripe 1 disk 3) XOR (stripe 1 disk 4) = (stripe 1 disk 2)</a:t>
            </a:r>
            <a:endParaRPr>
              <a:latin typeface="Consolas"/>
              <a:ea typeface="Consolas"/>
              <a:cs typeface="Consolas"/>
              <a:sym typeface="Consolas"/>
            </a:endParaRPr>
          </a:p>
          <a:p>
            <a:pPr indent="0" lvl="0" marL="914400" rtl="0" algn="l">
              <a:spcBef>
                <a:spcPts val="600"/>
              </a:spcBef>
              <a:spcAft>
                <a:spcPts val="0"/>
              </a:spcAft>
              <a:buNone/>
            </a:pPr>
            <a:r>
              <a:t/>
            </a:r>
            <a:endParaRPr>
              <a:latin typeface="Consolas"/>
              <a:ea typeface="Consolas"/>
              <a:cs typeface="Consolas"/>
              <a:sym typeface="Consolas"/>
            </a:endParaRPr>
          </a:p>
          <a:p>
            <a:pPr indent="-381000" lvl="2" marL="1371600" rtl="0" algn="l">
              <a:spcBef>
                <a:spcPts val="480"/>
              </a:spcBef>
              <a:spcAft>
                <a:spcPts val="0"/>
              </a:spcAft>
              <a:buSzPts val="2400"/>
              <a:buFont typeface="Consolas"/>
              <a:buChar char="●"/>
            </a:pPr>
            <a:r>
              <a:rPr lang="en">
                <a:latin typeface="Consolas"/>
                <a:ea typeface="Consolas"/>
                <a:cs typeface="Consolas"/>
                <a:sym typeface="Consolas"/>
              </a:rPr>
              <a:t>0100 XOR 0010 XOR 0011 = 0101</a:t>
            </a:r>
            <a:endParaRPr>
              <a:latin typeface="Consolas"/>
              <a:ea typeface="Consolas"/>
              <a:cs typeface="Consolas"/>
              <a:sym typeface="Consolas"/>
            </a:endParaRPr>
          </a:p>
          <a:p>
            <a:pPr indent="0" lvl="0" marL="0" rtl="0" algn="l">
              <a:spcBef>
                <a:spcPts val="600"/>
              </a:spcBef>
              <a:spcAft>
                <a:spcPts val="0"/>
              </a:spcAft>
              <a:buNone/>
            </a:pPr>
            <a:r>
              <a:rPr lang="en"/>
              <a:t>  </a:t>
            </a:r>
            <a:endParaRPr/>
          </a:p>
        </p:txBody>
      </p:sp>
      <p:sp>
        <p:nvSpPr>
          <p:cNvPr id="351" name="Google Shape;351;p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5</a:t>
            </a:r>
            <a:endParaRPr>
              <a:solidFill>
                <a:srgbClr val="9999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6</a:t>
            </a:r>
            <a:endParaRPr>
              <a:solidFill>
                <a:srgbClr val="999999"/>
              </a:solidFill>
            </a:endParaRPr>
          </a:p>
        </p:txBody>
      </p:sp>
      <p:sp>
        <p:nvSpPr>
          <p:cNvPr id="357" name="Google Shape;357;p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Block level striping</a:t>
            </a:r>
            <a:endParaRPr/>
          </a:p>
          <a:p>
            <a:pPr indent="-419100" lvl="0" marL="457200" rtl="0" algn="l">
              <a:spcBef>
                <a:spcPts val="1000"/>
              </a:spcBef>
              <a:spcAft>
                <a:spcPts val="0"/>
              </a:spcAft>
              <a:buSzPts val="3000"/>
              <a:buChar char="➔"/>
            </a:pPr>
            <a:r>
              <a:rPr lang="en"/>
              <a:t>double distributing parity </a:t>
            </a:r>
            <a:endParaRPr/>
          </a:p>
          <a:p>
            <a:pPr indent="-419100" lvl="0" marL="457200" rtl="0" algn="l">
              <a:spcBef>
                <a:spcPts val="1000"/>
              </a:spcBef>
              <a:spcAft>
                <a:spcPts val="0"/>
              </a:spcAft>
              <a:buSzPts val="3000"/>
              <a:buChar char="➔"/>
            </a:pPr>
            <a:r>
              <a:rPr lang="en"/>
              <a:t>fault tolerance up to failed disks </a:t>
            </a:r>
            <a:endParaRPr/>
          </a:p>
          <a:p>
            <a:pPr indent="0" lvl="0" marL="0" rtl="0" algn="l">
              <a:spcBef>
                <a:spcPts val="1000"/>
              </a:spcBef>
              <a:spcAft>
                <a:spcPts val="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sp>
        <p:nvSpPr>
          <p:cNvPr id="60" name="Google Shape;60;p12"/>
          <p:cNvSpPr txBox="1"/>
          <p:nvPr>
            <p:ph idx="1" type="body"/>
          </p:nvPr>
        </p:nvSpPr>
        <p:spPr>
          <a:xfrm>
            <a:off x="457200" y="1600200"/>
            <a:ext cx="5519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Often shortened as Hard disk, Hard drive or HDD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Non-volatile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Stores data in rapidly rotating rigid platters with magnetic surfaces</a:t>
            </a:r>
            <a:endParaRPr/>
          </a:p>
        </p:txBody>
      </p:sp>
      <p:pic>
        <p:nvPicPr>
          <p:cNvPr id="61" name="Google Shape;61;p12"/>
          <p:cNvPicPr preferRelativeResize="0"/>
          <p:nvPr/>
        </p:nvPicPr>
        <p:blipFill rotWithShape="1">
          <a:blip r:embed="rId3">
            <a:alphaModFix/>
          </a:blip>
          <a:srcRect b="17204" l="0" r="18580" t="0"/>
          <a:stretch/>
        </p:blipFill>
        <p:spPr>
          <a:xfrm>
            <a:off x="5674675" y="3718200"/>
            <a:ext cx="3469324" cy="3139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7"/>
          <p:cNvPicPr preferRelativeResize="0"/>
          <p:nvPr/>
        </p:nvPicPr>
        <p:blipFill>
          <a:blip r:embed="rId3">
            <a:alphaModFix/>
          </a:blip>
          <a:stretch>
            <a:fillRect/>
          </a:stretch>
        </p:blipFill>
        <p:spPr>
          <a:xfrm>
            <a:off x="823375" y="1840913"/>
            <a:ext cx="7620000" cy="4486275"/>
          </a:xfrm>
          <a:prstGeom prst="rect">
            <a:avLst/>
          </a:prstGeom>
          <a:noFill/>
          <a:ln>
            <a:noFill/>
          </a:ln>
        </p:spPr>
      </p:pic>
      <p:sp>
        <p:nvSpPr>
          <p:cNvPr id="363" name="Google Shape;363;p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6</a:t>
            </a:r>
            <a:endParaRPr>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Often referred to RAID 1+0, stripe of mirrors</a:t>
            </a:r>
            <a:endParaRPr/>
          </a:p>
          <a:p>
            <a:pPr indent="-419100" lvl="0" marL="457200" rtl="0" algn="l">
              <a:spcBef>
                <a:spcPts val="1000"/>
              </a:spcBef>
              <a:spcAft>
                <a:spcPts val="0"/>
              </a:spcAft>
              <a:buSzPts val="3000"/>
              <a:buChar char="➔"/>
            </a:pPr>
            <a:r>
              <a:rPr lang="en"/>
              <a:t>Mirroring and Striping</a:t>
            </a:r>
            <a:endParaRPr/>
          </a:p>
          <a:p>
            <a:pPr indent="-419100" lvl="0" marL="457200" rtl="0" algn="l">
              <a:spcBef>
                <a:spcPts val="1000"/>
              </a:spcBef>
              <a:spcAft>
                <a:spcPts val="0"/>
              </a:spcAft>
              <a:buSzPts val="3000"/>
              <a:buChar char="➔"/>
            </a:pPr>
            <a:r>
              <a:rPr lang="en"/>
              <a:t>Data is written in stripes across primary disks </a:t>
            </a:r>
            <a:endParaRPr/>
          </a:p>
          <a:p>
            <a:pPr indent="-419100" lvl="0" marL="457200" rtl="0" algn="l">
              <a:spcBef>
                <a:spcPts val="1000"/>
              </a:spcBef>
              <a:spcAft>
                <a:spcPts val="1000"/>
              </a:spcAft>
              <a:buSzPts val="3000"/>
              <a:buChar char="➔"/>
            </a:pPr>
            <a:r>
              <a:rPr lang="en"/>
              <a:t>The primary disks have been mirrored to the secondary disks.</a:t>
            </a:r>
            <a:endParaRPr/>
          </a:p>
        </p:txBody>
      </p:sp>
      <p:sp>
        <p:nvSpPr>
          <p:cNvPr id="369" name="Google Shape;369;p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10</a:t>
            </a:r>
            <a:endParaRPr>
              <a:solidFill>
                <a:srgbClr val="99999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10</a:t>
            </a:r>
            <a:endParaRPr>
              <a:solidFill>
                <a:srgbClr val="999999"/>
              </a:solidFill>
            </a:endParaRPr>
          </a:p>
        </p:txBody>
      </p:sp>
      <p:sp>
        <p:nvSpPr>
          <p:cNvPr id="375" name="Google Shape;375;p5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Minimum 4 disks  </a:t>
            </a:r>
            <a:endParaRPr/>
          </a:p>
          <a:p>
            <a:pPr indent="-419100" lvl="0" marL="457200" rtl="0" algn="l">
              <a:spcBef>
                <a:spcPts val="1000"/>
              </a:spcBef>
              <a:spcAft>
                <a:spcPts val="0"/>
              </a:spcAft>
              <a:buSzPts val="3000"/>
              <a:buChar char="➔"/>
            </a:pPr>
            <a:r>
              <a:rPr lang="en"/>
              <a:t>Excellent Redundancy </a:t>
            </a:r>
            <a:endParaRPr/>
          </a:p>
          <a:p>
            <a:pPr indent="-419100" lvl="0" marL="457200" rtl="0" algn="l">
              <a:spcBef>
                <a:spcPts val="1000"/>
              </a:spcBef>
              <a:spcAft>
                <a:spcPts val="0"/>
              </a:spcAft>
              <a:buSzPts val="3000"/>
              <a:buChar char="➔"/>
            </a:pPr>
            <a:r>
              <a:rPr lang="en"/>
              <a:t>Excellent performance </a:t>
            </a:r>
            <a:endParaRPr/>
          </a:p>
          <a:p>
            <a:pPr indent="-419100" lvl="0" marL="457200" rtl="0" algn="l">
              <a:spcBef>
                <a:spcPts val="1000"/>
              </a:spcBef>
              <a:spcAft>
                <a:spcPts val="1000"/>
              </a:spcAft>
              <a:buSzPts val="3000"/>
              <a:buChar char="➔"/>
            </a:pPr>
            <a:r>
              <a:rPr lang="en"/>
              <a:t>Best option to mission critical applications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Disk Arrays</a:t>
            </a:r>
            <a:br>
              <a:rPr lang="en"/>
            </a:br>
            <a:r>
              <a:rPr lang="en">
                <a:solidFill>
                  <a:srgbClr val="999999"/>
                </a:solidFill>
              </a:rPr>
              <a:t>RAID 10</a:t>
            </a:r>
            <a:endParaRPr>
              <a:solidFill>
                <a:srgbClr val="999999"/>
              </a:solidFill>
            </a:endParaRPr>
          </a:p>
        </p:txBody>
      </p:sp>
      <p:pic>
        <p:nvPicPr>
          <p:cNvPr id="381" name="Google Shape;381;p60"/>
          <p:cNvPicPr preferRelativeResize="0"/>
          <p:nvPr/>
        </p:nvPicPr>
        <p:blipFill>
          <a:blip r:embed="rId3">
            <a:alphaModFix/>
          </a:blip>
          <a:stretch>
            <a:fillRect/>
          </a:stretch>
        </p:blipFill>
        <p:spPr>
          <a:xfrm>
            <a:off x="4664125" y="1918050"/>
            <a:ext cx="4347625" cy="4347625"/>
          </a:xfrm>
          <a:prstGeom prst="rect">
            <a:avLst/>
          </a:prstGeom>
          <a:noFill/>
          <a:ln>
            <a:noFill/>
          </a:ln>
        </p:spPr>
      </p:pic>
      <p:pic>
        <p:nvPicPr>
          <p:cNvPr id="382" name="Google Shape;382;p60"/>
          <p:cNvPicPr preferRelativeResize="0"/>
          <p:nvPr/>
        </p:nvPicPr>
        <p:blipFill>
          <a:blip r:embed="rId4">
            <a:alphaModFix/>
          </a:blip>
          <a:stretch>
            <a:fillRect/>
          </a:stretch>
        </p:blipFill>
        <p:spPr>
          <a:xfrm>
            <a:off x="121475" y="1918050"/>
            <a:ext cx="4347625" cy="4347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1"/>
          <p:cNvPicPr preferRelativeResize="0"/>
          <p:nvPr/>
        </p:nvPicPr>
        <p:blipFill>
          <a:blip r:embed="rId3">
            <a:alphaModFix/>
          </a:blip>
          <a:stretch>
            <a:fillRect/>
          </a:stretch>
        </p:blipFill>
        <p:spPr>
          <a:xfrm>
            <a:off x="6858000" y="3418893"/>
            <a:ext cx="2286000" cy="3439106"/>
          </a:xfrm>
          <a:prstGeom prst="rect">
            <a:avLst/>
          </a:prstGeom>
          <a:noFill/>
          <a:ln>
            <a:noFill/>
          </a:ln>
        </p:spPr>
      </p:pic>
      <p:sp>
        <p:nvSpPr>
          <p:cNvPr id="388" name="Google Shape;388;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Systems</a:t>
            </a:r>
            <a:endParaRPr/>
          </a:p>
        </p:txBody>
      </p:sp>
      <p:sp>
        <p:nvSpPr>
          <p:cNvPr id="389" name="Google Shape;389;p61"/>
          <p:cNvSpPr txBox="1"/>
          <p:nvPr>
            <p:ph idx="1" type="body"/>
          </p:nvPr>
        </p:nvSpPr>
        <p:spPr>
          <a:xfrm>
            <a:off x="457200" y="1600200"/>
            <a:ext cx="6400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have learned about external storage from a hardware point of view</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From now on, we will think of disks as linear sequence of blocks and supporting two operations:</a:t>
            </a:r>
            <a:endParaRPr/>
          </a:p>
          <a:p>
            <a:pPr indent="-381000" lvl="1" marL="914400" rtl="0" algn="l">
              <a:spcBef>
                <a:spcPts val="0"/>
              </a:spcBef>
              <a:spcAft>
                <a:spcPts val="0"/>
              </a:spcAft>
              <a:buSzPts val="2400"/>
              <a:buChar char="◆"/>
            </a:pPr>
            <a:r>
              <a:rPr lang="en"/>
              <a:t>Read block </a:t>
            </a:r>
            <a:r>
              <a:rPr i="1" lang="en"/>
              <a:t>k</a:t>
            </a:r>
            <a:endParaRPr i="1"/>
          </a:p>
          <a:p>
            <a:pPr indent="-381000" lvl="1" marL="914400" rtl="0" algn="l">
              <a:spcBef>
                <a:spcPts val="0"/>
              </a:spcBef>
              <a:spcAft>
                <a:spcPts val="0"/>
              </a:spcAft>
              <a:buSzPts val="2400"/>
              <a:buChar char="◆"/>
            </a:pPr>
            <a:r>
              <a:rPr lang="en"/>
              <a:t>Write block </a:t>
            </a:r>
            <a:r>
              <a:rPr i="1" lang="en"/>
              <a:t>k</a:t>
            </a:r>
            <a:endParaRPr i="1"/>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2"/>
          <p:cNvPicPr preferRelativeResize="0"/>
          <p:nvPr/>
        </p:nvPicPr>
        <p:blipFill>
          <a:blip r:embed="rId3">
            <a:alphaModFix/>
          </a:blip>
          <a:stretch>
            <a:fillRect/>
          </a:stretch>
        </p:blipFill>
        <p:spPr>
          <a:xfrm>
            <a:off x="6858000" y="3418893"/>
            <a:ext cx="2286000" cy="3439106"/>
          </a:xfrm>
          <a:prstGeom prst="rect">
            <a:avLst/>
          </a:prstGeom>
          <a:noFill/>
          <a:ln>
            <a:noFill/>
          </a:ln>
        </p:spPr>
      </p:pic>
      <p:sp>
        <p:nvSpPr>
          <p:cNvPr id="395" name="Google Shape;395;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Systems</a:t>
            </a:r>
            <a:endParaRPr/>
          </a:p>
        </p:txBody>
      </p:sp>
      <p:sp>
        <p:nvSpPr>
          <p:cNvPr id="396" name="Google Shape;396;p62"/>
          <p:cNvSpPr txBox="1"/>
          <p:nvPr>
            <p:ph idx="1" type="body"/>
          </p:nvPr>
        </p:nvSpPr>
        <p:spPr>
          <a:xfrm>
            <a:off x="457200" y="1600200"/>
            <a:ext cx="6400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But, if all we have are these two operations:</a:t>
            </a:r>
            <a:endParaRPr/>
          </a:p>
          <a:p>
            <a:pPr indent="-381000" lvl="1" marL="914400" marR="0" rtl="0" algn="l">
              <a:lnSpc>
                <a:spcPct val="100000"/>
              </a:lnSpc>
              <a:spcBef>
                <a:spcPts val="0"/>
              </a:spcBef>
              <a:spcAft>
                <a:spcPts val="0"/>
              </a:spcAft>
              <a:buSzPts val="2400"/>
              <a:buChar char="◆"/>
            </a:pPr>
            <a:r>
              <a:rPr lang="en"/>
              <a:t>How do we find information?</a:t>
            </a:r>
            <a:endParaRPr/>
          </a:p>
          <a:p>
            <a:pPr indent="-381000" lvl="1" marL="914400" marR="0" rtl="0" algn="l">
              <a:lnSpc>
                <a:spcPct val="100000"/>
              </a:lnSpc>
              <a:spcBef>
                <a:spcPts val="0"/>
              </a:spcBef>
              <a:spcAft>
                <a:spcPts val="0"/>
              </a:spcAft>
              <a:buSzPts val="2400"/>
              <a:buChar char="◆"/>
            </a:pPr>
            <a:r>
              <a:rPr lang="en"/>
              <a:t>How do keep one user from reading another’s user data?</a:t>
            </a:r>
            <a:endParaRPr/>
          </a:p>
          <a:p>
            <a:pPr indent="-381000" lvl="1" marL="914400" marR="0" rtl="0" algn="l">
              <a:lnSpc>
                <a:spcPct val="100000"/>
              </a:lnSpc>
              <a:spcBef>
                <a:spcPts val="0"/>
              </a:spcBef>
              <a:spcAft>
                <a:spcPts val="0"/>
              </a:spcAft>
              <a:buSzPts val="2400"/>
              <a:buChar char="◆"/>
            </a:pPr>
            <a:r>
              <a:rPr lang="en"/>
              <a:t>How do you know which blocks are free?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nvSpPr>
        <p:spPr>
          <a:xfrm>
            <a:off x="533400" y="1295400"/>
            <a:ext cx="8229600" cy="4967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sz="3000">
              <a:latin typeface="Droid Sans"/>
              <a:ea typeface="Droid Sans"/>
              <a:cs typeface="Droid Sans"/>
              <a:sym typeface="Droid Sans"/>
            </a:endParaRPr>
          </a:p>
        </p:txBody>
      </p:sp>
      <p:sp>
        <p:nvSpPr>
          <p:cNvPr id="402" name="Google Shape;402;p63"/>
          <p:cNvSpPr txBox="1"/>
          <p:nvPr/>
        </p:nvSpPr>
        <p:spPr>
          <a:xfrm>
            <a:off x="778905" y="5532050"/>
            <a:ext cx="2662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User Abstraction </a:t>
            </a:r>
            <a:endParaRPr b="1" sz="2400">
              <a:latin typeface="Droid Sans"/>
              <a:ea typeface="Droid Sans"/>
              <a:cs typeface="Droid Sans"/>
              <a:sym typeface="Droid Sans"/>
            </a:endParaRPr>
          </a:p>
        </p:txBody>
      </p:sp>
      <p:sp>
        <p:nvSpPr>
          <p:cNvPr id="403" name="Google Shape;403;p63"/>
          <p:cNvSpPr txBox="1"/>
          <p:nvPr/>
        </p:nvSpPr>
        <p:spPr>
          <a:xfrm>
            <a:off x="5854005" y="5532050"/>
            <a:ext cx="26628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Hardware</a:t>
            </a:r>
            <a:endParaRPr b="1" sz="2400">
              <a:latin typeface="Droid Sans"/>
              <a:ea typeface="Droid Sans"/>
              <a:cs typeface="Droid Sans"/>
              <a:sym typeface="Droid Sans"/>
            </a:endParaRPr>
          </a:p>
        </p:txBody>
      </p:sp>
      <p:sp>
        <p:nvSpPr>
          <p:cNvPr id="404" name="Google Shape;404;p63"/>
          <p:cNvSpPr/>
          <p:nvPr/>
        </p:nvSpPr>
        <p:spPr>
          <a:xfrm>
            <a:off x="964450" y="1189775"/>
            <a:ext cx="2289300" cy="426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Droid Sans"/>
                <a:ea typeface="Droid Sans"/>
                <a:cs typeface="Droid Sans"/>
                <a:sym typeface="Droid Sans"/>
              </a:rPr>
              <a:t>Processes</a:t>
            </a:r>
            <a:endParaRPr sz="2400">
              <a:solidFill>
                <a:schemeClr val="dk1"/>
              </a:solidFill>
              <a:latin typeface="Droid Sans"/>
              <a:ea typeface="Droid Sans"/>
              <a:cs typeface="Droid Sans"/>
              <a:sym typeface="Droid Sans"/>
            </a:endParaRPr>
          </a:p>
          <a:p>
            <a:pPr indent="0" lvl="0" marL="0" rtl="0" algn="ctr">
              <a:spcBef>
                <a:spcPts val="0"/>
              </a:spcBef>
              <a:spcAft>
                <a:spcPts val="0"/>
              </a:spcAft>
              <a:buClr>
                <a:schemeClr val="dk1"/>
              </a:buClr>
              <a:buSzPts val="1100"/>
              <a:buFont typeface="Arial"/>
              <a:buNone/>
            </a:pPr>
            <a:r>
              <a:rPr lang="en" sz="2400">
                <a:solidFill>
                  <a:schemeClr val="dk1"/>
                </a:solidFill>
                <a:latin typeface="Droid Sans"/>
                <a:ea typeface="Droid Sans"/>
                <a:cs typeface="Droid Sans"/>
                <a:sym typeface="Droid Sans"/>
              </a:rPr>
              <a:t>Address Space </a:t>
            </a:r>
            <a:endParaRPr sz="2400">
              <a:solidFill>
                <a:schemeClr val="dk1"/>
              </a:solidFill>
              <a:latin typeface="Droid Sans"/>
              <a:ea typeface="Droid Sans"/>
              <a:cs typeface="Droid Sans"/>
              <a:sym typeface="Droid Sans"/>
            </a:endParaRPr>
          </a:p>
          <a:p>
            <a:pPr indent="0" lvl="0" marL="0" rtl="0" algn="ctr">
              <a:spcBef>
                <a:spcPts val="0"/>
              </a:spcBef>
              <a:spcAft>
                <a:spcPts val="0"/>
              </a:spcAft>
              <a:buClr>
                <a:schemeClr val="dk1"/>
              </a:buClr>
              <a:buSzPts val="1100"/>
              <a:buFont typeface="Arial"/>
              <a:buNone/>
            </a:pPr>
            <a:r>
              <a:rPr lang="en" sz="2400">
                <a:solidFill>
                  <a:schemeClr val="dk1"/>
                </a:solidFill>
                <a:latin typeface="Droid Sans"/>
                <a:ea typeface="Droid Sans"/>
                <a:cs typeface="Droid Sans"/>
                <a:sym typeface="Droid Sans"/>
              </a:rPr>
              <a:t>Files </a:t>
            </a:r>
            <a:endParaRPr sz="2400">
              <a:solidFill>
                <a:schemeClr val="dk1"/>
              </a:solidFill>
              <a:latin typeface="Droid Sans"/>
              <a:ea typeface="Droid Sans"/>
              <a:cs typeface="Droid Sans"/>
              <a:sym typeface="Droid Sans"/>
            </a:endParaRPr>
          </a:p>
          <a:p>
            <a:pPr indent="0" lvl="0" marL="0" rtl="0" algn="ctr">
              <a:spcBef>
                <a:spcPts val="0"/>
              </a:spcBef>
              <a:spcAft>
                <a:spcPts val="0"/>
              </a:spcAft>
              <a:buClr>
                <a:schemeClr val="dk1"/>
              </a:buClr>
              <a:buSzPts val="1100"/>
              <a:buFont typeface="Arial"/>
              <a:buNone/>
            </a:pPr>
            <a:r>
              <a:rPr lang="en" sz="2400">
                <a:solidFill>
                  <a:schemeClr val="dk1"/>
                </a:solidFill>
                <a:latin typeface="Droid Sans"/>
                <a:ea typeface="Droid Sans"/>
                <a:cs typeface="Droid Sans"/>
                <a:sym typeface="Droid Sans"/>
              </a:rPr>
              <a:t>Directory  </a:t>
            </a:r>
            <a:endParaRPr sz="2400">
              <a:solidFill>
                <a:schemeClr val="dk1"/>
              </a:solidFill>
              <a:latin typeface="Droid Sans"/>
              <a:ea typeface="Droid Sans"/>
              <a:cs typeface="Droid Sans"/>
              <a:sym typeface="Droid Sans"/>
            </a:endParaRPr>
          </a:p>
          <a:p>
            <a:pPr indent="0" lvl="0" marL="0" rtl="0" algn="ctr">
              <a:spcBef>
                <a:spcPts val="0"/>
              </a:spcBef>
              <a:spcAft>
                <a:spcPts val="0"/>
              </a:spcAft>
              <a:buClr>
                <a:schemeClr val="dk1"/>
              </a:buClr>
              <a:buSzPts val="1100"/>
              <a:buFont typeface="Arial"/>
              <a:buNone/>
            </a:pPr>
            <a:r>
              <a:rPr lang="en" sz="2400">
                <a:solidFill>
                  <a:schemeClr val="dk1"/>
                </a:solidFill>
                <a:latin typeface="Droid Sans"/>
                <a:ea typeface="Droid Sans"/>
                <a:cs typeface="Droid Sans"/>
                <a:sym typeface="Droid Sans"/>
              </a:rPr>
              <a:t>GUI</a:t>
            </a:r>
            <a:endParaRPr>
              <a:latin typeface="Droid Sans"/>
              <a:ea typeface="Droid Sans"/>
              <a:cs typeface="Droid Sans"/>
              <a:sym typeface="Droid Sans"/>
            </a:endParaRPr>
          </a:p>
        </p:txBody>
      </p:sp>
      <p:sp>
        <p:nvSpPr>
          <p:cNvPr id="405" name="Google Shape;405;p63"/>
          <p:cNvSpPr/>
          <p:nvPr/>
        </p:nvSpPr>
        <p:spPr>
          <a:xfrm>
            <a:off x="6040750" y="1189775"/>
            <a:ext cx="2289300" cy="426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roid Sans"/>
                <a:ea typeface="Droid Sans"/>
                <a:cs typeface="Droid Sans"/>
                <a:sym typeface="Droid Sans"/>
              </a:rPr>
              <a:t>CPU</a:t>
            </a:r>
            <a:endParaRPr sz="2400">
              <a:solidFill>
                <a:schemeClr val="dk1"/>
              </a:solidFill>
              <a:latin typeface="Droid Sans"/>
              <a:ea typeface="Droid Sans"/>
              <a:cs typeface="Droid Sans"/>
              <a:sym typeface="Droid Sans"/>
            </a:endParaRPr>
          </a:p>
          <a:p>
            <a:pPr indent="0" lvl="0" marL="0" rtl="0" algn="ctr">
              <a:spcBef>
                <a:spcPts val="0"/>
              </a:spcBef>
              <a:spcAft>
                <a:spcPts val="0"/>
              </a:spcAft>
              <a:buNone/>
            </a:pPr>
            <a:r>
              <a:rPr lang="en" sz="2400">
                <a:solidFill>
                  <a:schemeClr val="dk1"/>
                </a:solidFill>
                <a:latin typeface="Droid Sans"/>
                <a:ea typeface="Droid Sans"/>
                <a:cs typeface="Droid Sans"/>
                <a:sym typeface="Droid Sans"/>
              </a:rPr>
              <a:t>Memory </a:t>
            </a:r>
            <a:endParaRPr sz="2400">
              <a:solidFill>
                <a:schemeClr val="dk1"/>
              </a:solidFill>
              <a:latin typeface="Droid Sans"/>
              <a:ea typeface="Droid Sans"/>
              <a:cs typeface="Droid Sans"/>
              <a:sym typeface="Droid Sans"/>
            </a:endParaRPr>
          </a:p>
          <a:p>
            <a:pPr indent="0" lvl="0" marL="0" rtl="0" algn="ctr">
              <a:spcBef>
                <a:spcPts val="0"/>
              </a:spcBef>
              <a:spcAft>
                <a:spcPts val="0"/>
              </a:spcAft>
              <a:buNone/>
            </a:pPr>
            <a:r>
              <a:rPr lang="en" sz="2400">
                <a:solidFill>
                  <a:schemeClr val="dk1"/>
                </a:solidFill>
                <a:latin typeface="Droid Sans"/>
                <a:ea typeface="Droid Sans"/>
                <a:cs typeface="Droid Sans"/>
                <a:sym typeface="Droid Sans"/>
              </a:rPr>
              <a:t>Disks </a:t>
            </a:r>
            <a:endParaRPr sz="2400">
              <a:solidFill>
                <a:schemeClr val="dk1"/>
              </a:solidFill>
              <a:latin typeface="Droid Sans"/>
              <a:ea typeface="Droid Sans"/>
              <a:cs typeface="Droid Sans"/>
              <a:sym typeface="Droid Sans"/>
            </a:endParaRPr>
          </a:p>
          <a:p>
            <a:pPr indent="0" lvl="0" marL="0" rtl="0" algn="ctr">
              <a:spcBef>
                <a:spcPts val="0"/>
              </a:spcBef>
              <a:spcAft>
                <a:spcPts val="0"/>
              </a:spcAft>
              <a:buNone/>
            </a:pPr>
            <a:r>
              <a:rPr lang="en" sz="2400">
                <a:solidFill>
                  <a:schemeClr val="dk1"/>
                </a:solidFill>
                <a:latin typeface="Droid Sans"/>
                <a:ea typeface="Droid Sans"/>
                <a:cs typeface="Droid Sans"/>
                <a:sym typeface="Droid Sans"/>
              </a:rPr>
              <a:t>Video Memory </a:t>
            </a:r>
            <a:endParaRPr sz="2400">
              <a:solidFill>
                <a:schemeClr val="dk1"/>
              </a:solidFill>
              <a:latin typeface="Droid Sans"/>
              <a:ea typeface="Droid Sans"/>
              <a:cs typeface="Droid Sans"/>
              <a:sym typeface="Droid Sans"/>
            </a:endParaRPr>
          </a:p>
          <a:p>
            <a:pPr indent="0" lvl="0" marL="0" rtl="0" algn="ctr">
              <a:spcBef>
                <a:spcPts val="0"/>
              </a:spcBef>
              <a:spcAft>
                <a:spcPts val="0"/>
              </a:spcAft>
              <a:buNone/>
            </a:pPr>
            <a:r>
              <a:t/>
            </a:r>
            <a:endParaRPr sz="2400">
              <a:solidFill>
                <a:schemeClr val="dk1"/>
              </a:solidFill>
              <a:latin typeface="Droid Sans"/>
              <a:ea typeface="Droid Sans"/>
              <a:cs typeface="Droid Sans"/>
              <a:sym typeface="Droid Sans"/>
            </a:endParaRPr>
          </a:p>
        </p:txBody>
      </p:sp>
      <p:sp>
        <p:nvSpPr>
          <p:cNvPr id="406" name="Google Shape;406;p63"/>
          <p:cNvSpPr/>
          <p:nvPr/>
        </p:nvSpPr>
        <p:spPr>
          <a:xfrm>
            <a:off x="3123100" y="2493375"/>
            <a:ext cx="3032700" cy="1819500"/>
          </a:xfrm>
          <a:prstGeom prst="leftRightArrow">
            <a:avLst>
              <a:gd fmla="val 50000" name="adj1"/>
              <a:gd fmla="val 50000" name="adj2"/>
            </a:avLst>
          </a:prstGeom>
          <a:solidFill>
            <a:srgbClr val="FFFFFF"/>
          </a:solidFill>
          <a:ln cap="flat" cmpd="sng" w="3810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Droid Sans"/>
                <a:ea typeface="Droid Sans"/>
                <a:cs typeface="Droid Sans"/>
                <a:sym typeface="Droid Sans"/>
              </a:rPr>
              <a:t>OS</a:t>
            </a:r>
            <a:endParaRPr b="1" sz="3000">
              <a:latin typeface="Droid Sans"/>
              <a:ea typeface="Droid Sans"/>
              <a:cs typeface="Droid Sans"/>
              <a:sym typeface="Droid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Systems</a:t>
            </a:r>
            <a:endParaRPr/>
          </a:p>
        </p:txBody>
      </p:sp>
      <p:sp>
        <p:nvSpPr>
          <p:cNvPr id="412" name="Google Shape;412;p6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Just like with any other resources of the computer, the operating system provides an abstract representation: </a:t>
            </a:r>
            <a:r>
              <a:rPr b="1" lang="en">
                <a:solidFill>
                  <a:srgbClr val="FF0000"/>
                </a:solidFill>
              </a:rPr>
              <a:t>Files</a:t>
            </a:r>
            <a:endParaRPr b="1">
              <a:solidFill>
                <a:srgbClr val="FF0000"/>
              </a:solidFill>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Files are logical units of information created by processes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disk may contain thousands of them, each one </a:t>
            </a:r>
            <a:r>
              <a:rPr b="1" lang="en">
                <a:solidFill>
                  <a:srgbClr val="FF0000"/>
                </a:solidFill>
              </a:rPr>
              <a:t>independent from the other</a:t>
            </a:r>
            <a:endParaRPr b="1">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Systems</a:t>
            </a:r>
            <a:endParaRPr/>
          </a:p>
        </p:txBody>
      </p:sp>
      <p:sp>
        <p:nvSpPr>
          <p:cNvPr id="418" name="Google Shape;418;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Information in files must be </a:t>
            </a:r>
            <a:r>
              <a:rPr b="1" lang="en">
                <a:solidFill>
                  <a:srgbClr val="FF0000"/>
                </a:solidFill>
              </a:rPr>
              <a:t>persistent</a:t>
            </a:r>
            <a:r>
              <a:rPr lang="en"/>
              <a:t>: not affected by process creation or termination</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part of the operating system dealing with files is known as the file system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Systems</a:t>
            </a:r>
            <a:endParaRPr/>
          </a:p>
        </p:txBody>
      </p:sp>
      <p:sp>
        <p:nvSpPr>
          <p:cNvPr id="424" name="Google Shape;424;p6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There are many types of file systems:</a:t>
            </a:r>
            <a:endParaRPr/>
          </a:p>
          <a:p>
            <a:pPr indent="-381000" lvl="1" marL="914400" marR="0" rtl="0" algn="l">
              <a:lnSpc>
                <a:spcPct val="100000"/>
              </a:lnSpc>
              <a:spcBef>
                <a:spcPts val="0"/>
              </a:spcBef>
              <a:spcAft>
                <a:spcPts val="0"/>
              </a:spcAft>
              <a:buSzPts val="2400"/>
              <a:buChar char="◆"/>
            </a:pPr>
            <a:r>
              <a:rPr lang="en"/>
              <a:t>Ext2, Ext3 (Linux)</a:t>
            </a:r>
            <a:endParaRPr/>
          </a:p>
          <a:p>
            <a:pPr indent="-381000" lvl="1" marL="914400" marR="0" rtl="0" algn="l">
              <a:lnSpc>
                <a:spcPct val="100000"/>
              </a:lnSpc>
              <a:spcBef>
                <a:spcPts val="0"/>
              </a:spcBef>
              <a:spcAft>
                <a:spcPts val="0"/>
              </a:spcAft>
              <a:buSzPts val="2400"/>
              <a:buChar char="◆"/>
            </a:pPr>
            <a:r>
              <a:rPr lang="en"/>
              <a:t>NTFS (Windows)</a:t>
            </a:r>
            <a:endParaRPr/>
          </a:p>
          <a:p>
            <a:pPr indent="-381000" lvl="1" marL="914400" marR="0" rtl="0" algn="l">
              <a:lnSpc>
                <a:spcPct val="100000"/>
              </a:lnSpc>
              <a:spcBef>
                <a:spcPts val="0"/>
              </a:spcBef>
              <a:spcAft>
                <a:spcPts val="0"/>
              </a:spcAft>
              <a:buSzPts val="2400"/>
              <a:buChar char="◆"/>
            </a:pPr>
            <a:r>
              <a:rPr lang="en"/>
              <a:t>FAT, FAT32 (DOS, Windows)</a:t>
            </a:r>
            <a:endParaRPr/>
          </a:p>
          <a:p>
            <a:pPr indent="-381000" lvl="1" marL="914400" marR="0" rtl="0" algn="l">
              <a:lnSpc>
                <a:spcPct val="100000"/>
              </a:lnSpc>
              <a:spcBef>
                <a:spcPts val="0"/>
              </a:spcBef>
              <a:spcAft>
                <a:spcPts val="0"/>
              </a:spcAft>
              <a:buSzPts val="2400"/>
              <a:buChar char="◆"/>
            </a:pPr>
            <a:r>
              <a:rPr lang="en"/>
              <a:t>CDFS (CD Rom)</a:t>
            </a:r>
            <a:endParaRPr/>
          </a:p>
          <a:p>
            <a:pPr indent="-381000" lvl="1" marL="914400" marR="0" rtl="0" algn="l">
              <a:lnSpc>
                <a:spcPct val="100000"/>
              </a:lnSpc>
              <a:spcBef>
                <a:spcPts val="0"/>
              </a:spcBef>
              <a:spcAft>
                <a:spcPts val="0"/>
              </a:spcAft>
              <a:buSzPts val="2400"/>
              <a:buChar char="◆"/>
            </a:pPr>
            <a:r>
              <a:rPr lang="en"/>
              <a:t>Many others</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Programmers use an API to interact with the file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sp>
        <p:nvSpPr>
          <p:cNvPr id="67" name="Google Shape;67;p13"/>
          <p:cNvSpPr txBox="1"/>
          <p:nvPr>
            <p:ph idx="1" type="body"/>
          </p:nvPr>
        </p:nvSpPr>
        <p:spPr>
          <a:xfrm>
            <a:off x="457200" y="1600200"/>
            <a:ext cx="5519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HDD is a sealed unit containing a number of platters in a stack</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Electromagnetic read/write heads are positioned above and below each platter </a:t>
            </a:r>
            <a:endParaRPr/>
          </a:p>
        </p:txBody>
      </p:sp>
      <p:pic>
        <p:nvPicPr>
          <p:cNvPr id="68" name="Google Shape;68;p13"/>
          <p:cNvPicPr preferRelativeResize="0"/>
          <p:nvPr/>
        </p:nvPicPr>
        <p:blipFill rotWithShape="1">
          <a:blip r:embed="rId3">
            <a:alphaModFix/>
          </a:blip>
          <a:srcRect b="17204" l="0" r="18580" t="0"/>
          <a:stretch/>
        </p:blipFill>
        <p:spPr>
          <a:xfrm>
            <a:off x="5674675" y="3718200"/>
            <a:ext cx="3469324" cy="3139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Persistence </a:t>
            </a:r>
            <a:endParaRPr/>
          </a:p>
          <a:p>
            <a:pPr indent="-419100" lvl="0" marL="457200" rtl="0" algn="l">
              <a:spcBef>
                <a:spcPts val="0"/>
              </a:spcBef>
              <a:spcAft>
                <a:spcPts val="0"/>
              </a:spcAft>
              <a:buSzPts val="3000"/>
              <a:buChar char="➔"/>
            </a:pPr>
            <a:r>
              <a:rPr lang="en"/>
              <a:t>Performance </a:t>
            </a:r>
            <a:endParaRPr/>
          </a:p>
          <a:p>
            <a:pPr indent="-419100" lvl="0" marL="457200" rtl="0" algn="l">
              <a:spcBef>
                <a:spcPts val="0"/>
              </a:spcBef>
              <a:spcAft>
                <a:spcPts val="0"/>
              </a:spcAft>
              <a:buSzPts val="3000"/>
              <a:buChar char="➔"/>
            </a:pPr>
            <a:r>
              <a:rPr lang="en"/>
              <a:t>Size</a:t>
            </a:r>
            <a:endParaRPr/>
          </a:p>
          <a:p>
            <a:pPr indent="-419100" lvl="0" marL="457200" rtl="0" algn="l">
              <a:spcBef>
                <a:spcPts val="0"/>
              </a:spcBef>
              <a:spcAft>
                <a:spcPts val="0"/>
              </a:spcAft>
              <a:buSzPts val="3000"/>
              <a:buChar char="➔"/>
            </a:pPr>
            <a:r>
              <a:rPr lang="en"/>
              <a:t>Sharing </a:t>
            </a:r>
            <a:endParaRPr/>
          </a:p>
          <a:p>
            <a:pPr indent="-419100" lvl="0" marL="457200" rtl="0" algn="l">
              <a:spcBef>
                <a:spcPts val="0"/>
              </a:spcBef>
              <a:spcAft>
                <a:spcPts val="0"/>
              </a:spcAft>
              <a:buSzPts val="3000"/>
              <a:buChar char="➔"/>
            </a:pPr>
            <a:r>
              <a:rPr lang="en"/>
              <a:t>Protection </a:t>
            </a:r>
            <a:endParaRPr/>
          </a:p>
          <a:p>
            <a:pPr indent="-419100" lvl="0" marL="457200" rtl="0" algn="l">
              <a:spcBef>
                <a:spcPts val="0"/>
              </a:spcBef>
              <a:spcAft>
                <a:spcPts val="0"/>
              </a:spcAft>
              <a:buSzPts val="3000"/>
              <a:buChar char="➔"/>
            </a:pPr>
            <a:r>
              <a:rPr lang="en"/>
              <a:t>Ease of use </a:t>
            </a:r>
            <a:endParaRPr/>
          </a:p>
          <a:p>
            <a:pPr indent="-419100" lvl="0" marL="457200" rtl="0" algn="l">
              <a:spcBef>
                <a:spcPts val="0"/>
              </a:spcBef>
              <a:spcAft>
                <a:spcPts val="0"/>
              </a:spcAft>
              <a:buSzPts val="3000"/>
              <a:buChar char="➔"/>
            </a:pPr>
            <a:r>
              <a:rPr lang="en"/>
              <a:t>Random Access</a:t>
            </a:r>
            <a:endParaRPr/>
          </a:p>
        </p:txBody>
      </p:sp>
      <p:sp>
        <p:nvSpPr>
          <p:cNvPr id="430" name="Google Shape;430;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Systems</a:t>
            </a:r>
            <a:br>
              <a:rPr lang="en"/>
            </a:br>
            <a:r>
              <a:rPr lang="en">
                <a:solidFill>
                  <a:srgbClr val="999999"/>
                </a:solidFill>
              </a:rPr>
              <a:t>Requirements</a:t>
            </a:r>
            <a:endParaRPr>
              <a:solidFill>
                <a:srgbClr val="99999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Disk</a:t>
            </a:r>
            <a:r>
              <a:rPr lang="en"/>
              <a:t>: permanent storage.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Block/Sector</a:t>
            </a:r>
            <a:r>
              <a:rPr lang="en"/>
              <a:t>: The smallest writable unit by a disk or FS. The FS block is always the same size as or larger than the disk block size.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Partition</a:t>
            </a:r>
            <a:r>
              <a:rPr lang="en"/>
              <a:t>: Subset of blocks </a:t>
            </a:r>
            <a:endParaRPr/>
          </a:p>
          <a:p>
            <a:pPr indent="0" lvl="0" marL="0" rtl="0" algn="l">
              <a:spcBef>
                <a:spcPts val="600"/>
              </a:spcBef>
              <a:spcAft>
                <a:spcPts val="0"/>
              </a:spcAft>
              <a:buNone/>
            </a:pPr>
            <a:r>
              <a:t/>
            </a:r>
            <a:endParaRPr/>
          </a:p>
        </p:txBody>
      </p:sp>
      <p:sp>
        <p:nvSpPr>
          <p:cNvPr id="436" name="Google Shape;436;p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Systems</a:t>
            </a:r>
            <a:br>
              <a:rPr lang="en"/>
            </a:br>
            <a:r>
              <a:rPr lang="en">
                <a:solidFill>
                  <a:srgbClr val="999999"/>
                </a:solidFill>
              </a:rPr>
              <a:t>Terminology</a:t>
            </a:r>
            <a:endParaRPr>
              <a:solidFill>
                <a:srgbClr val="99999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Volume</a:t>
            </a:r>
            <a:r>
              <a:rPr lang="en"/>
              <a:t>: Name of collection of blocks. Disk or partition initialized with the FS.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Superblock</a:t>
            </a:r>
            <a:r>
              <a:rPr lang="en"/>
              <a:t>: where the FS stores its critical information (size, name, etc)</a:t>
            </a:r>
            <a:endParaRPr/>
          </a:p>
        </p:txBody>
      </p:sp>
      <p:sp>
        <p:nvSpPr>
          <p:cNvPr id="442" name="Google Shape;442;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Systems</a:t>
            </a:r>
            <a:br>
              <a:rPr lang="en"/>
            </a:br>
            <a:r>
              <a:rPr lang="en">
                <a:solidFill>
                  <a:srgbClr val="999999"/>
                </a:solidFill>
              </a:rPr>
              <a:t>Terminology</a:t>
            </a:r>
            <a:endParaRPr>
              <a:solidFill>
                <a:srgbClr val="99999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p:nvPr/>
        </p:nvSpPr>
        <p:spPr>
          <a:xfrm>
            <a:off x="742600" y="2545675"/>
            <a:ext cx="1223075" cy="1776375"/>
          </a:xfrm>
          <a:prstGeom prst="flowChartMagneticDisk">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0"/>
          <p:cNvSpPr txBox="1"/>
          <p:nvPr/>
        </p:nvSpPr>
        <p:spPr>
          <a:xfrm>
            <a:off x="742600" y="4394850"/>
            <a:ext cx="1274100" cy="618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Hard Disk Drive </a:t>
            </a:r>
            <a:endParaRPr b="1" sz="1800"/>
          </a:p>
        </p:txBody>
      </p:sp>
      <p:sp>
        <p:nvSpPr>
          <p:cNvPr id="449" name="Google Shape;449;p70"/>
          <p:cNvSpPr/>
          <p:nvPr/>
        </p:nvSpPr>
        <p:spPr>
          <a:xfrm>
            <a:off x="2271450" y="3186325"/>
            <a:ext cx="582300" cy="713400"/>
          </a:xfrm>
          <a:prstGeom prst="righ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0"/>
          <p:cNvSpPr txBox="1"/>
          <p:nvPr/>
        </p:nvSpPr>
        <p:spPr>
          <a:xfrm>
            <a:off x="2908725" y="2960575"/>
            <a:ext cx="1856700" cy="11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Plates</a:t>
            </a:r>
            <a:endParaRPr b="1" sz="1800"/>
          </a:p>
          <a:p>
            <a:pPr indent="0" lvl="0" marL="0" rtl="0" algn="ctr">
              <a:spcBef>
                <a:spcPts val="0"/>
              </a:spcBef>
              <a:spcAft>
                <a:spcPts val="0"/>
              </a:spcAft>
              <a:buNone/>
            </a:pPr>
            <a:r>
              <a:rPr b="1" lang="en" sz="1800"/>
              <a:t>Sectors/Blocks </a:t>
            </a:r>
            <a:endParaRPr b="1" sz="1800"/>
          </a:p>
          <a:p>
            <a:pPr indent="0" lvl="0" marL="0" rtl="0" algn="ctr">
              <a:spcBef>
                <a:spcPts val="0"/>
              </a:spcBef>
              <a:spcAft>
                <a:spcPts val="0"/>
              </a:spcAft>
              <a:buNone/>
            </a:pPr>
            <a:r>
              <a:rPr b="1" lang="en" sz="1800"/>
              <a:t>Tracks</a:t>
            </a:r>
            <a:endParaRPr b="1" sz="1800"/>
          </a:p>
        </p:txBody>
      </p:sp>
      <p:graphicFrame>
        <p:nvGraphicFramePr>
          <p:cNvPr id="451" name="Google Shape;451;p70"/>
          <p:cNvGraphicFramePr/>
          <p:nvPr/>
        </p:nvGraphicFramePr>
        <p:xfrm>
          <a:off x="5750375" y="2280750"/>
          <a:ext cx="3000000" cy="3000000"/>
        </p:xfrm>
        <a:graphic>
          <a:graphicData uri="http://schemas.openxmlformats.org/drawingml/2006/table">
            <a:tbl>
              <a:tblPr>
                <a:noFill/>
                <a:tableStyleId>{88644D11-0AFE-4A60-AB06-9BDE945BEB22}</a:tableStyleId>
              </a:tblPr>
              <a:tblGrid>
                <a:gridCol w="382850"/>
                <a:gridCol w="382850"/>
                <a:gridCol w="382850"/>
                <a:gridCol w="382850"/>
                <a:gridCol w="382850"/>
                <a:gridCol w="382850"/>
                <a:gridCol w="382850"/>
              </a:tblGrid>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047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452" name="Google Shape;452;p70"/>
          <p:cNvSpPr/>
          <p:nvPr/>
        </p:nvSpPr>
        <p:spPr>
          <a:xfrm>
            <a:off x="4841625" y="3186325"/>
            <a:ext cx="582300" cy="713400"/>
          </a:xfrm>
          <a:prstGeom prst="righ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0"/>
          <p:cNvSpPr txBox="1"/>
          <p:nvPr/>
        </p:nvSpPr>
        <p:spPr>
          <a:xfrm>
            <a:off x="5674175" y="4861350"/>
            <a:ext cx="2890500" cy="61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Flat space organized in FS Blocks </a:t>
            </a:r>
            <a:endParaRPr b="1" sz="1800"/>
          </a:p>
        </p:txBody>
      </p:sp>
      <p:sp>
        <p:nvSpPr>
          <p:cNvPr id="454" name="Google Shape;454;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Systems</a:t>
            </a:r>
            <a:br>
              <a:rPr lang="en"/>
            </a:br>
            <a:r>
              <a:rPr lang="en">
                <a:solidFill>
                  <a:srgbClr val="999999"/>
                </a:solidFill>
              </a:rPr>
              <a:t>Terminology</a:t>
            </a:r>
            <a:endParaRPr>
              <a:solidFill>
                <a:srgbClr val="99999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71"/>
          <p:cNvPicPr preferRelativeResize="0"/>
          <p:nvPr/>
        </p:nvPicPr>
        <p:blipFill rotWithShape="1">
          <a:blip r:embed="rId3">
            <a:alphaModFix/>
          </a:blip>
          <a:srcRect b="17516" l="10522" r="28901" t="14168"/>
          <a:stretch/>
        </p:blipFill>
        <p:spPr>
          <a:xfrm>
            <a:off x="6320225" y="3673450"/>
            <a:ext cx="2823775" cy="3184549"/>
          </a:xfrm>
          <a:prstGeom prst="rect">
            <a:avLst/>
          </a:prstGeom>
          <a:noFill/>
          <a:ln>
            <a:noFill/>
          </a:ln>
        </p:spPr>
      </p:pic>
      <p:sp>
        <p:nvSpPr>
          <p:cNvPr id="460" name="Google Shape;460;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Files</a:t>
            </a:r>
            <a:endParaRPr/>
          </a:p>
        </p:txBody>
      </p:sp>
      <p:sp>
        <p:nvSpPr>
          <p:cNvPr id="461" name="Google Shape;461;p71"/>
          <p:cNvSpPr txBox="1"/>
          <p:nvPr>
            <p:ph idx="1" type="body"/>
          </p:nvPr>
        </p:nvSpPr>
        <p:spPr>
          <a:xfrm>
            <a:off x="457200" y="1600200"/>
            <a:ext cx="61992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file is an abstraction mechanism</a:t>
            </a:r>
            <a:endParaRPr/>
          </a:p>
          <a:p>
            <a:pPr indent="-381000" lvl="1" marL="914400" marR="0" rtl="0" algn="l">
              <a:lnSpc>
                <a:spcPct val="100000"/>
              </a:lnSpc>
              <a:spcBef>
                <a:spcPts val="0"/>
              </a:spcBef>
              <a:spcAft>
                <a:spcPts val="0"/>
              </a:spcAft>
              <a:buSzPts val="2400"/>
              <a:buChar char="◆"/>
            </a:pPr>
            <a:r>
              <a:rPr lang="en"/>
              <a:t>Provides a way to store information on a disk and read it back later</a:t>
            </a:r>
            <a:endParaRPr/>
          </a:p>
          <a:p>
            <a:pPr indent="-381000" lvl="1" marL="914400" marR="0" rtl="0" algn="l">
              <a:lnSpc>
                <a:spcPct val="100000"/>
              </a:lnSpc>
              <a:spcBef>
                <a:spcPts val="0"/>
              </a:spcBef>
              <a:spcAft>
                <a:spcPts val="0"/>
              </a:spcAft>
              <a:buSzPts val="2400"/>
              <a:buChar char="◆"/>
            </a:pPr>
            <a:r>
              <a:rPr lang="en"/>
              <a:t>Shields the user from the details of how and where the information is stored and how the disks actually 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Structure</a:t>
            </a:r>
            <a:endParaRPr/>
          </a:p>
        </p:txBody>
      </p:sp>
      <p:sp>
        <p:nvSpPr>
          <p:cNvPr id="467" name="Google Shape;467;p72"/>
          <p:cNvSpPr txBox="1"/>
          <p:nvPr>
            <p:ph idx="1" type="body"/>
          </p:nvPr>
        </p:nvSpPr>
        <p:spPr>
          <a:xfrm>
            <a:off x="457200" y="1600200"/>
            <a:ext cx="8229600" cy="12372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There are three common possibilities for file structure:</a:t>
            </a:r>
            <a:endParaRPr/>
          </a:p>
        </p:txBody>
      </p:sp>
      <p:pic>
        <p:nvPicPr>
          <p:cNvPr id="468" name="Google Shape;468;p72"/>
          <p:cNvPicPr preferRelativeResize="0"/>
          <p:nvPr/>
        </p:nvPicPr>
        <p:blipFill rotWithShape="1">
          <a:blip r:embed="rId3">
            <a:alphaModFix/>
          </a:blip>
          <a:srcRect b="0" l="0" r="0" t="5695"/>
          <a:stretch/>
        </p:blipFill>
        <p:spPr>
          <a:xfrm>
            <a:off x="1192300" y="3106500"/>
            <a:ext cx="7239400" cy="3119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73"/>
          <p:cNvPicPr preferRelativeResize="0"/>
          <p:nvPr/>
        </p:nvPicPr>
        <p:blipFill rotWithShape="1">
          <a:blip r:embed="rId3">
            <a:alphaModFix/>
          </a:blip>
          <a:srcRect b="0" l="0" r="80804" t="5695"/>
          <a:stretch/>
        </p:blipFill>
        <p:spPr>
          <a:xfrm>
            <a:off x="7377000" y="2689650"/>
            <a:ext cx="1767000" cy="3966900"/>
          </a:xfrm>
          <a:prstGeom prst="rect">
            <a:avLst/>
          </a:prstGeom>
          <a:noFill/>
          <a:ln>
            <a:noFill/>
          </a:ln>
        </p:spPr>
      </p:pic>
      <p:sp>
        <p:nvSpPr>
          <p:cNvPr id="474" name="Google Shape;474;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File Structure</a:t>
            </a:r>
            <a:endParaRPr sz="2400"/>
          </a:p>
          <a:p>
            <a:pPr indent="0" lvl="0" marL="0" rtl="0" algn="l">
              <a:spcBef>
                <a:spcPts val="0"/>
              </a:spcBef>
              <a:spcAft>
                <a:spcPts val="0"/>
              </a:spcAft>
              <a:buNone/>
            </a:pPr>
            <a:r>
              <a:rPr lang="en">
                <a:solidFill>
                  <a:srgbClr val="999999"/>
                </a:solidFill>
              </a:rPr>
              <a:t>Byte Sequence</a:t>
            </a:r>
            <a:endParaRPr>
              <a:solidFill>
                <a:srgbClr val="999999"/>
              </a:solidFill>
            </a:endParaRPr>
          </a:p>
        </p:txBody>
      </p:sp>
      <p:sp>
        <p:nvSpPr>
          <p:cNvPr id="475" name="Google Shape;475;p73"/>
          <p:cNvSpPr txBox="1"/>
          <p:nvPr>
            <p:ph idx="1" type="body"/>
          </p:nvPr>
        </p:nvSpPr>
        <p:spPr>
          <a:xfrm>
            <a:off x="457200" y="1600200"/>
            <a:ext cx="7032900" cy="4814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The operating system does not know or care what is in the file, only sees bytes.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Unix and Windows uses this approach</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Provides maximum flexibility, the OS doesn’t help but also doesn’t get in the way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74"/>
          <p:cNvPicPr preferRelativeResize="0"/>
          <p:nvPr/>
        </p:nvPicPr>
        <p:blipFill rotWithShape="1">
          <a:blip r:embed="rId3">
            <a:alphaModFix/>
          </a:blip>
          <a:srcRect b="0" l="0" r="80804" t="5695"/>
          <a:stretch/>
        </p:blipFill>
        <p:spPr>
          <a:xfrm>
            <a:off x="7377000" y="2689650"/>
            <a:ext cx="1767000" cy="3966900"/>
          </a:xfrm>
          <a:prstGeom prst="rect">
            <a:avLst/>
          </a:prstGeom>
          <a:noFill/>
          <a:ln>
            <a:noFill/>
          </a:ln>
        </p:spPr>
      </p:pic>
      <p:sp>
        <p:nvSpPr>
          <p:cNvPr id="481" name="Google Shape;481;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File Structure</a:t>
            </a:r>
            <a:endParaRPr sz="2400"/>
          </a:p>
          <a:p>
            <a:pPr indent="0" lvl="0" marL="0" rtl="0" algn="l">
              <a:spcBef>
                <a:spcPts val="0"/>
              </a:spcBef>
              <a:spcAft>
                <a:spcPts val="0"/>
              </a:spcAft>
              <a:buNone/>
            </a:pPr>
            <a:r>
              <a:rPr lang="en">
                <a:solidFill>
                  <a:srgbClr val="999999"/>
                </a:solidFill>
              </a:rPr>
              <a:t>Byte Sequence</a:t>
            </a:r>
            <a:endParaRPr>
              <a:solidFill>
                <a:srgbClr val="999999"/>
              </a:solidFill>
            </a:endParaRPr>
          </a:p>
        </p:txBody>
      </p:sp>
      <p:sp>
        <p:nvSpPr>
          <p:cNvPr id="482" name="Google Shape;482;p74"/>
          <p:cNvSpPr txBox="1"/>
          <p:nvPr>
            <p:ph idx="1" type="body"/>
          </p:nvPr>
        </p:nvSpPr>
        <p:spPr>
          <a:xfrm>
            <a:off x="457200" y="1600200"/>
            <a:ext cx="7032900" cy="4814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These type of files are usually called </a:t>
            </a:r>
            <a:r>
              <a:rPr b="1" lang="en">
                <a:solidFill>
                  <a:srgbClr val="FF0000"/>
                </a:solidFill>
              </a:rPr>
              <a:t>plain files</a:t>
            </a:r>
            <a:endParaRPr b="1">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5"/>
          <p:cNvPicPr preferRelativeResize="0"/>
          <p:nvPr/>
        </p:nvPicPr>
        <p:blipFill rotWithShape="1">
          <a:blip r:embed="rId3">
            <a:alphaModFix/>
          </a:blip>
          <a:srcRect b="0" l="18742" r="62061" t="5695"/>
          <a:stretch/>
        </p:blipFill>
        <p:spPr>
          <a:xfrm>
            <a:off x="7377000" y="2689650"/>
            <a:ext cx="1767000" cy="3966900"/>
          </a:xfrm>
          <a:prstGeom prst="rect">
            <a:avLst/>
          </a:prstGeom>
          <a:noFill/>
          <a:ln>
            <a:noFill/>
          </a:ln>
        </p:spPr>
      </p:pic>
      <p:sp>
        <p:nvSpPr>
          <p:cNvPr id="488" name="Google Shape;488;p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Structure</a:t>
            </a:r>
            <a:endParaRPr sz="2400"/>
          </a:p>
          <a:p>
            <a:pPr indent="0" lvl="0" marL="0" rtl="0" algn="l">
              <a:spcBef>
                <a:spcPts val="0"/>
              </a:spcBef>
              <a:spcAft>
                <a:spcPts val="0"/>
              </a:spcAft>
              <a:buNone/>
            </a:pPr>
            <a:r>
              <a:rPr lang="en">
                <a:solidFill>
                  <a:srgbClr val="999999"/>
                </a:solidFill>
              </a:rPr>
              <a:t>Fixed-length records</a:t>
            </a:r>
            <a:endParaRPr>
              <a:solidFill>
                <a:srgbClr val="999999"/>
              </a:solidFill>
            </a:endParaRPr>
          </a:p>
        </p:txBody>
      </p:sp>
      <p:sp>
        <p:nvSpPr>
          <p:cNvPr id="489" name="Google Shape;489;p75"/>
          <p:cNvSpPr txBox="1"/>
          <p:nvPr>
            <p:ph idx="1" type="body"/>
          </p:nvPr>
        </p:nvSpPr>
        <p:spPr>
          <a:xfrm>
            <a:off x="457200" y="1600200"/>
            <a:ext cx="7032900" cy="4814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file is a sequence of </a:t>
            </a:r>
            <a:r>
              <a:rPr b="1" lang="en">
                <a:solidFill>
                  <a:srgbClr val="FF0000"/>
                </a:solidFill>
              </a:rPr>
              <a:t>fixed-length records </a:t>
            </a:r>
            <a:r>
              <a:rPr lang="en"/>
              <a:t>each with some internal structure</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Read operation returns a complete record and Write operation overwrites or appends one record</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Used in mainframe/midrange operating systems </a:t>
            </a:r>
            <a:endParaRPr/>
          </a:p>
        </p:txBody>
      </p:sp>
      <p:sp>
        <p:nvSpPr>
          <p:cNvPr id="490" name="Google Shape;490;p75"/>
          <p:cNvSpPr/>
          <p:nvPr/>
        </p:nvSpPr>
        <p:spPr>
          <a:xfrm>
            <a:off x="8498650" y="4383975"/>
            <a:ext cx="645300" cy="56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Structure</a:t>
            </a:r>
            <a:endParaRPr sz="2400"/>
          </a:p>
          <a:p>
            <a:pPr indent="0" lvl="0" marL="0" rtl="0" algn="l">
              <a:spcBef>
                <a:spcPts val="0"/>
              </a:spcBef>
              <a:spcAft>
                <a:spcPts val="0"/>
              </a:spcAft>
              <a:buNone/>
            </a:pPr>
            <a:r>
              <a:rPr lang="en">
                <a:solidFill>
                  <a:srgbClr val="999999"/>
                </a:solidFill>
              </a:rPr>
              <a:t>Tree of records</a:t>
            </a:r>
            <a:endParaRPr>
              <a:solidFill>
                <a:srgbClr val="999999"/>
              </a:solidFill>
            </a:endParaRPr>
          </a:p>
        </p:txBody>
      </p:sp>
      <p:sp>
        <p:nvSpPr>
          <p:cNvPr id="496" name="Google Shape;496;p76"/>
          <p:cNvSpPr txBox="1"/>
          <p:nvPr>
            <p:ph idx="1" type="body"/>
          </p:nvPr>
        </p:nvSpPr>
        <p:spPr>
          <a:xfrm>
            <a:off x="457200" y="1600200"/>
            <a:ext cx="8135700" cy="4814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file consists of a </a:t>
            </a:r>
            <a:r>
              <a:rPr b="1" lang="en">
                <a:solidFill>
                  <a:srgbClr val="FF0000"/>
                </a:solidFill>
              </a:rPr>
              <a:t>tree of records</a:t>
            </a:r>
            <a:r>
              <a:rPr lang="en"/>
              <a:t>, not necessarily of the same length, each containing a key field</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a:t>
            </a:r>
            <a:r>
              <a:rPr b="1" lang="en">
                <a:solidFill>
                  <a:srgbClr val="FF0000"/>
                </a:solidFill>
              </a:rPr>
              <a:t>tree is sorted by the key field</a:t>
            </a:r>
            <a:r>
              <a:rPr lang="en"/>
              <a:t> to allow rapid searching for a particular key</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basic operation is not getting the next record, but a record with a specific key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Hard disk drive</a:t>
            </a:r>
            <a:endParaRPr/>
          </a:p>
        </p:txBody>
      </p:sp>
      <p:sp>
        <p:nvSpPr>
          <p:cNvPr id="74" name="Google Shape;74;p14"/>
          <p:cNvSpPr txBox="1"/>
          <p:nvPr>
            <p:ph idx="1" type="body"/>
          </p:nvPr>
        </p:nvSpPr>
        <p:spPr>
          <a:xfrm>
            <a:off x="457200" y="1600200"/>
            <a:ext cx="5519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Disk drives are often referred to as </a:t>
            </a:r>
            <a:r>
              <a:rPr b="1" lang="en">
                <a:solidFill>
                  <a:srgbClr val="FF0000"/>
                </a:solidFill>
              </a:rPr>
              <a:t>direct access </a:t>
            </a:r>
            <a:r>
              <a:rPr lang="en"/>
              <a:t>storage devices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Meaning it takes almost the same time to access any record in a file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Contrast this to a tape...</a:t>
            </a:r>
            <a:endParaRPr/>
          </a:p>
        </p:txBody>
      </p:sp>
      <p:pic>
        <p:nvPicPr>
          <p:cNvPr id="75" name="Google Shape;75;p14"/>
          <p:cNvPicPr preferRelativeResize="0"/>
          <p:nvPr/>
        </p:nvPicPr>
        <p:blipFill rotWithShape="1">
          <a:blip r:embed="rId3">
            <a:alphaModFix/>
          </a:blip>
          <a:srcRect b="17204" l="0" r="18580" t="0"/>
          <a:stretch/>
        </p:blipFill>
        <p:spPr>
          <a:xfrm>
            <a:off x="5674675" y="3718200"/>
            <a:ext cx="3469324" cy="3139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Structure</a:t>
            </a:r>
            <a:endParaRPr sz="2400"/>
          </a:p>
          <a:p>
            <a:pPr indent="0" lvl="0" marL="0" rtl="0" algn="l">
              <a:spcBef>
                <a:spcPts val="0"/>
              </a:spcBef>
              <a:spcAft>
                <a:spcPts val="0"/>
              </a:spcAft>
              <a:buNone/>
            </a:pPr>
            <a:r>
              <a:rPr lang="en">
                <a:solidFill>
                  <a:srgbClr val="999999"/>
                </a:solidFill>
              </a:rPr>
              <a:t>Tree of records</a:t>
            </a:r>
            <a:endParaRPr>
              <a:solidFill>
                <a:srgbClr val="999999"/>
              </a:solidFill>
            </a:endParaRPr>
          </a:p>
        </p:txBody>
      </p:sp>
      <p:pic>
        <p:nvPicPr>
          <p:cNvPr id="502" name="Google Shape;502;p77"/>
          <p:cNvPicPr preferRelativeResize="0"/>
          <p:nvPr/>
        </p:nvPicPr>
        <p:blipFill rotWithShape="1">
          <a:blip r:embed="rId3">
            <a:alphaModFix/>
          </a:blip>
          <a:srcRect b="0" l="30055" r="4207" t="14008"/>
          <a:stretch/>
        </p:blipFill>
        <p:spPr>
          <a:xfrm>
            <a:off x="632150" y="1694550"/>
            <a:ext cx="7783224" cy="4652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Regular files </a:t>
            </a:r>
            <a:r>
              <a:rPr lang="en"/>
              <a:t>contain user information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Directories</a:t>
            </a:r>
            <a:r>
              <a:rPr lang="en"/>
              <a:t> are system files for maintaining the structure of the file system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Character special files</a:t>
            </a:r>
            <a:r>
              <a:rPr lang="en"/>
              <a:t> are related to I/O and used to model devices such as printers, terminals and networks</a:t>
            </a:r>
            <a:endParaRPr/>
          </a:p>
        </p:txBody>
      </p:sp>
      <p:sp>
        <p:nvSpPr>
          <p:cNvPr id="508" name="Google Shape;508;p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Types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9"/>
          <p:cNvSpPr txBox="1"/>
          <p:nvPr>
            <p:ph idx="1" type="body"/>
          </p:nvPr>
        </p:nvSpPr>
        <p:spPr>
          <a:xfrm>
            <a:off x="457200" y="15871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Block files</a:t>
            </a:r>
            <a:r>
              <a:rPr lang="en"/>
              <a:t> are used to model disks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Binary files</a:t>
            </a:r>
            <a:r>
              <a:rPr lang="en"/>
              <a:t> are executable programs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Archive files</a:t>
            </a:r>
            <a:r>
              <a:rPr lang="en"/>
              <a:t> are module libraries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4" name="Google Shape;514;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Types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80"/>
          <p:cNvPicPr preferRelativeResize="0"/>
          <p:nvPr/>
        </p:nvPicPr>
        <p:blipFill rotWithShape="1">
          <a:blip r:embed="rId3">
            <a:alphaModFix/>
          </a:blip>
          <a:srcRect b="1302" l="0" r="0" t="0"/>
          <a:stretch/>
        </p:blipFill>
        <p:spPr>
          <a:xfrm>
            <a:off x="1389550" y="1278450"/>
            <a:ext cx="6324700" cy="5579550"/>
          </a:xfrm>
          <a:prstGeom prst="rect">
            <a:avLst/>
          </a:prstGeom>
          <a:noFill/>
          <a:ln>
            <a:noFill/>
          </a:ln>
        </p:spPr>
      </p:pic>
      <p:sp>
        <p:nvSpPr>
          <p:cNvPr id="520" name="Google Shape;520;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Types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Access</a:t>
            </a:r>
            <a:endParaRPr sz="2400"/>
          </a:p>
          <a:p>
            <a:pPr indent="0" lvl="0" marL="0" rtl="0" algn="l">
              <a:spcBef>
                <a:spcPts val="0"/>
              </a:spcBef>
              <a:spcAft>
                <a:spcPts val="0"/>
              </a:spcAft>
              <a:buNone/>
            </a:pPr>
            <a:r>
              <a:rPr lang="en">
                <a:solidFill>
                  <a:srgbClr val="999999"/>
                </a:solidFill>
              </a:rPr>
              <a:t>Sequential Access</a:t>
            </a:r>
            <a:endParaRPr>
              <a:solidFill>
                <a:srgbClr val="999999"/>
              </a:solidFill>
            </a:endParaRPr>
          </a:p>
        </p:txBody>
      </p:sp>
      <p:sp>
        <p:nvSpPr>
          <p:cNvPr id="526" name="Google Shape;526;p8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Provided in early operating systems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process could only read all the bytes or records in a file i</a:t>
            </a:r>
            <a:r>
              <a:rPr b="1" lang="en">
                <a:solidFill>
                  <a:srgbClr val="FF0000"/>
                </a:solidFill>
              </a:rPr>
              <a:t>n order, starting at the beginning</a:t>
            </a:r>
            <a:r>
              <a:rPr lang="en"/>
              <a:t>, but could not skip around and read as often as needed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Used when the storage was magnetic tape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Access</a:t>
            </a:r>
            <a:endParaRPr sz="2400"/>
          </a:p>
          <a:p>
            <a:pPr indent="0" lvl="0" marL="0" rtl="0" algn="l">
              <a:spcBef>
                <a:spcPts val="0"/>
              </a:spcBef>
              <a:spcAft>
                <a:spcPts val="0"/>
              </a:spcAft>
              <a:buNone/>
            </a:pPr>
            <a:r>
              <a:rPr lang="en">
                <a:solidFill>
                  <a:srgbClr val="999999"/>
                </a:solidFill>
              </a:rPr>
              <a:t>Random Access File</a:t>
            </a:r>
            <a:endParaRPr>
              <a:solidFill>
                <a:srgbClr val="999999"/>
              </a:solidFill>
            </a:endParaRPr>
          </a:p>
        </p:txBody>
      </p:sp>
      <p:sp>
        <p:nvSpPr>
          <p:cNvPr id="532" name="Google Shape;532;p8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Introduced with the usage of disks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Allow to </a:t>
            </a:r>
            <a:r>
              <a:rPr b="1" lang="en">
                <a:solidFill>
                  <a:srgbClr val="FF0000"/>
                </a:solidFill>
              </a:rPr>
              <a:t>read bytes or records of a file out of order</a:t>
            </a:r>
            <a:r>
              <a:rPr lang="en"/>
              <a:t> or to access records by key rather than by position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Essential for many applications, for example database systems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83"/>
          <p:cNvPicPr preferRelativeResize="0"/>
          <p:nvPr/>
        </p:nvPicPr>
        <p:blipFill>
          <a:blip r:embed="rId3">
            <a:alphaModFix/>
          </a:blip>
          <a:stretch>
            <a:fillRect/>
          </a:stretch>
        </p:blipFill>
        <p:spPr>
          <a:xfrm>
            <a:off x="0" y="609600"/>
            <a:ext cx="9143999" cy="569271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Metadata</a:t>
            </a:r>
            <a:endParaRPr/>
          </a:p>
        </p:txBody>
      </p:sp>
      <p:pic>
        <p:nvPicPr>
          <p:cNvPr id="543" name="Google Shape;543;p84"/>
          <p:cNvPicPr preferRelativeResize="0"/>
          <p:nvPr/>
        </p:nvPicPr>
        <p:blipFill>
          <a:blip r:embed="rId3">
            <a:alphaModFix/>
          </a:blip>
          <a:stretch>
            <a:fillRect/>
          </a:stretch>
        </p:blipFill>
        <p:spPr>
          <a:xfrm>
            <a:off x="1725700" y="1527850"/>
            <a:ext cx="5724075" cy="5104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System calls</a:t>
            </a:r>
            <a:endParaRPr/>
          </a:p>
        </p:txBody>
      </p:sp>
      <p:pic>
        <p:nvPicPr>
          <p:cNvPr id="549" name="Google Shape;549;p85"/>
          <p:cNvPicPr preferRelativeResize="0"/>
          <p:nvPr/>
        </p:nvPicPr>
        <p:blipFill>
          <a:blip r:embed="rId3">
            <a:alphaModFix/>
          </a:blip>
          <a:stretch>
            <a:fillRect/>
          </a:stretch>
        </p:blipFill>
        <p:spPr>
          <a:xfrm>
            <a:off x="1613650" y="1550225"/>
            <a:ext cx="6127501" cy="51010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Directories</a:t>
            </a:r>
            <a:endParaRPr/>
          </a:p>
        </p:txBody>
      </p:sp>
      <p:sp>
        <p:nvSpPr>
          <p:cNvPr id="555" name="Google Shape;555;p86"/>
          <p:cNvSpPr txBox="1"/>
          <p:nvPr>
            <p:ph idx="1" type="body"/>
          </p:nvPr>
        </p:nvSpPr>
        <p:spPr>
          <a:xfrm>
            <a:off x="457200" y="1600200"/>
            <a:ext cx="7369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Special </a:t>
            </a:r>
            <a:r>
              <a:rPr b="1" lang="en">
                <a:solidFill>
                  <a:srgbClr val="FF0000"/>
                </a:solidFill>
              </a:rPr>
              <a:t>files</a:t>
            </a:r>
            <a:r>
              <a:rPr lang="en"/>
              <a:t> used to keep track of files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simplest form of directory system is having one directory containing all files</a:t>
            </a:r>
            <a:endParaRPr/>
          </a:p>
        </p:txBody>
      </p:sp>
      <p:pic>
        <p:nvPicPr>
          <p:cNvPr id="556" name="Google Shape;556;p86"/>
          <p:cNvPicPr preferRelativeResize="0"/>
          <p:nvPr/>
        </p:nvPicPr>
        <p:blipFill>
          <a:blip r:embed="rId3">
            <a:alphaModFix/>
          </a:blip>
          <a:stretch>
            <a:fillRect/>
          </a:stretch>
        </p:blipFill>
        <p:spPr>
          <a:xfrm>
            <a:off x="5167650" y="4760500"/>
            <a:ext cx="3900150" cy="179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Platters</a:t>
            </a:r>
            <a:endParaRPr>
              <a:solidFill>
                <a:srgbClr val="999999"/>
              </a:solidFill>
            </a:endParaRPr>
          </a:p>
        </p:txBody>
      </p:sp>
      <p:sp>
        <p:nvSpPr>
          <p:cNvPr id="81" name="Google Shape;81;p15"/>
          <p:cNvSpPr txBox="1"/>
          <p:nvPr>
            <p:ph idx="1" type="body"/>
          </p:nvPr>
        </p:nvSpPr>
        <p:spPr>
          <a:xfrm>
            <a:off x="457200" y="1600200"/>
            <a:ext cx="5148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Platter is a circular, metal disk that is mounted inside a hard disk drive.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Several platters are mounted on a fixed spindle motor to create more storage surfaces.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82" name="Google Shape;82;p15"/>
          <p:cNvPicPr preferRelativeResize="0"/>
          <p:nvPr/>
        </p:nvPicPr>
        <p:blipFill rotWithShape="1">
          <a:blip r:embed="rId3">
            <a:alphaModFix/>
          </a:blip>
          <a:srcRect b="2075" l="0" r="2238" t="11806"/>
          <a:stretch/>
        </p:blipFill>
        <p:spPr>
          <a:xfrm>
            <a:off x="5847450" y="4132200"/>
            <a:ext cx="3296550" cy="2725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7"/>
          <p:cNvPicPr preferRelativeResize="0"/>
          <p:nvPr/>
        </p:nvPicPr>
        <p:blipFill>
          <a:blip r:embed="rId3">
            <a:alphaModFix/>
          </a:blip>
          <a:stretch>
            <a:fillRect/>
          </a:stretch>
        </p:blipFill>
        <p:spPr>
          <a:xfrm>
            <a:off x="5029325" y="4709525"/>
            <a:ext cx="3936499" cy="2163175"/>
          </a:xfrm>
          <a:prstGeom prst="rect">
            <a:avLst/>
          </a:prstGeom>
          <a:noFill/>
          <a:ln>
            <a:noFill/>
          </a:ln>
        </p:spPr>
      </p:pic>
      <p:sp>
        <p:nvSpPr>
          <p:cNvPr id="562" name="Google Shape;562;p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Directories</a:t>
            </a:r>
            <a:endParaRPr/>
          </a:p>
        </p:txBody>
      </p:sp>
      <p:sp>
        <p:nvSpPr>
          <p:cNvPr id="563" name="Google Shape;563;p87"/>
          <p:cNvSpPr txBox="1"/>
          <p:nvPr>
            <p:ph idx="1" type="body"/>
          </p:nvPr>
        </p:nvSpPr>
        <p:spPr>
          <a:xfrm>
            <a:off x="457200" y="1600200"/>
            <a:ext cx="8001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Having all files in a single directory was not useful for general applications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hierarchical directory system (tree of directories) allowed to have as many directories as needed grouped in a suitable way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Layout</a:t>
            </a:r>
            <a:endParaRPr>
              <a:solidFill>
                <a:srgbClr val="999999"/>
              </a:solidFill>
            </a:endParaRPr>
          </a:p>
        </p:txBody>
      </p:sp>
      <p:sp>
        <p:nvSpPr>
          <p:cNvPr id="569" name="Google Shape;569;p8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File systems are stored on disks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Sector 0 of the disk is called </a:t>
            </a:r>
            <a:r>
              <a:rPr b="1" lang="en">
                <a:solidFill>
                  <a:srgbClr val="FF0000"/>
                </a:solidFill>
              </a:rPr>
              <a:t>Master Boot Record</a:t>
            </a:r>
            <a:r>
              <a:rPr lang="en"/>
              <a:t> (MBR) and is used to boot the computer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At the end of the MBR is the partition table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Layout</a:t>
            </a:r>
            <a:endParaRPr>
              <a:solidFill>
                <a:srgbClr val="999999"/>
              </a:solidFill>
            </a:endParaRPr>
          </a:p>
        </p:txBody>
      </p:sp>
      <p:pic>
        <p:nvPicPr>
          <p:cNvPr id="575" name="Google Shape;575;p89"/>
          <p:cNvPicPr preferRelativeResize="0"/>
          <p:nvPr/>
        </p:nvPicPr>
        <p:blipFill>
          <a:blip r:embed="rId3">
            <a:alphaModFix/>
          </a:blip>
          <a:stretch>
            <a:fillRect/>
          </a:stretch>
        </p:blipFill>
        <p:spPr>
          <a:xfrm>
            <a:off x="228600" y="1371600"/>
            <a:ext cx="8715375" cy="3571875"/>
          </a:xfrm>
          <a:prstGeom prst="rect">
            <a:avLst/>
          </a:prstGeom>
          <a:noFill/>
          <a:ln>
            <a:noFill/>
          </a:ln>
        </p:spPr>
      </p:pic>
      <p:sp>
        <p:nvSpPr>
          <p:cNvPr id="576" name="Google Shape;576;p89"/>
          <p:cNvSpPr/>
          <p:nvPr/>
        </p:nvSpPr>
        <p:spPr>
          <a:xfrm>
            <a:off x="457200" y="5129825"/>
            <a:ext cx="2667000" cy="1618200"/>
          </a:xfrm>
          <a:prstGeom prst="wedgeEllipseCallout">
            <a:avLst>
              <a:gd fmla="val -8992" name="adj1"/>
              <a:gd fmla="val -75207"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Small program that loads the operating system in the partition</a:t>
            </a:r>
            <a:endParaRPr>
              <a:latin typeface="Droid Sans"/>
              <a:ea typeface="Droid Sans"/>
              <a:cs typeface="Droid Sans"/>
              <a:sym typeface="Droid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Layout</a:t>
            </a:r>
            <a:endParaRPr>
              <a:solidFill>
                <a:srgbClr val="999999"/>
              </a:solidFill>
            </a:endParaRPr>
          </a:p>
        </p:txBody>
      </p:sp>
      <p:pic>
        <p:nvPicPr>
          <p:cNvPr id="582" name="Google Shape;582;p90"/>
          <p:cNvPicPr preferRelativeResize="0"/>
          <p:nvPr/>
        </p:nvPicPr>
        <p:blipFill>
          <a:blip r:embed="rId3">
            <a:alphaModFix/>
          </a:blip>
          <a:stretch>
            <a:fillRect/>
          </a:stretch>
        </p:blipFill>
        <p:spPr>
          <a:xfrm>
            <a:off x="228600" y="1371600"/>
            <a:ext cx="8715375" cy="3571875"/>
          </a:xfrm>
          <a:prstGeom prst="rect">
            <a:avLst/>
          </a:prstGeom>
          <a:noFill/>
          <a:ln>
            <a:noFill/>
          </a:ln>
        </p:spPr>
      </p:pic>
      <p:sp>
        <p:nvSpPr>
          <p:cNvPr id="583" name="Google Shape;583;p90"/>
          <p:cNvSpPr/>
          <p:nvPr/>
        </p:nvSpPr>
        <p:spPr>
          <a:xfrm>
            <a:off x="1645150" y="5195275"/>
            <a:ext cx="2667000" cy="1618200"/>
          </a:xfrm>
          <a:prstGeom prst="wedgeEllipseCallout">
            <a:avLst>
              <a:gd fmla="val -8992" name="adj1"/>
              <a:gd fmla="val -75207"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Key parameters of the files system. i.e how many blocks are in the file system</a:t>
            </a:r>
            <a:endParaRPr>
              <a:latin typeface="Droid Sans"/>
              <a:ea typeface="Droid Sans"/>
              <a:cs typeface="Droid Sans"/>
              <a:sym typeface="Droid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Layout</a:t>
            </a:r>
            <a:endParaRPr>
              <a:solidFill>
                <a:srgbClr val="999999"/>
              </a:solidFill>
            </a:endParaRPr>
          </a:p>
        </p:txBody>
      </p:sp>
      <p:pic>
        <p:nvPicPr>
          <p:cNvPr id="589" name="Google Shape;589;p91"/>
          <p:cNvPicPr preferRelativeResize="0"/>
          <p:nvPr/>
        </p:nvPicPr>
        <p:blipFill>
          <a:blip r:embed="rId3">
            <a:alphaModFix/>
          </a:blip>
          <a:stretch>
            <a:fillRect/>
          </a:stretch>
        </p:blipFill>
        <p:spPr>
          <a:xfrm>
            <a:off x="228600" y="1371600"/>
            <a:ext cx="8715375" cy="3571875"/>
          </a:xfrm>
          <a:prstGeom prst="rect">
            <a:avLst/>
          </a:prstGeom>
          <a:noFill/>
          <a:ln>
            <a:noFill/>
          </a:ln>
        </p:spPr>
      </p:pic>
      <p:sp>
        <p:nvSpPr>
          <p:cNvPr id="590" name="Google Shape;590;p91"/>
          <p:cNvSpPr/>
          <p:nvPr/>
        </p:nvSpPr>
        <p:spPr>
          <a:xfrm>
            <a:off x="4464550" y="5195275"/>
            <a:ext cx="2667000" cy="1618200"/>
          </a:xfrm>
          <a:prstGeom prst="wedgeEllipseCallout">
            <a:avLst>
              <a:gd fmla="val -8992" name="adj1"/>
              <a:gd fmla="val -75207"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Array of data structures, how per each file in the file system. Metadata</a:t>
            </a:r>
            <a:endParaRPr>
              <a:latin typeface="Droid Sans"/>
              <a:ea typeface="Droid Sans"/>
              <a:cs typeface="Droid Sans"/>
              <a:sym typeface="Droid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596" name="Google Shape;596;p9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to keep track of which blocks go with which file?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Contiguous Allocation</a:t>
            </a:r>
            <a:r>
              <a:rPr lang="en"/>
              <a:t>: all blocks of a file are physically next one of each other</a:t>
            </a:r>
            <a:endParaRPr/>
          </a:p>
        </p:txBody>
      </p:sp>
      <p:pic>
        <p:nvPicPr>
          <p:cNvPr id="597" name="Google Shape;597;p92"/>
          <p:cNvPicPr preferRelativeResize="0"/>
          <p:nvPr/>
        </p:nvPicPr>
        <p:blipFill>
          <a:blip r:embed="rId3">
            <a:alphaModFix/>
          </a:blip>
          <a:stretch>
            <a:fillRect/>
          </a:stretch>
        </p:blipFill>
        <p:spPr>
          <a:xfrm>
            <a:off x="228600" y="4419600"/>
            <a:ext cx="8696325" cy="20859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603" name="Google Shape;603;p9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to keep track of which blocks go with which file?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Contiguous Allocation</a:t>
            </a:r>
            <a:r>
              <a:rPr lang="en"/>
              <a:t>: all blocks of a file are physically next one of each other</a:t>
            </a:r>
            <a:endParaRPr/>
          </a:p>
        </p:txBody>
      </p:sp>
      <p:pic>
        <p:nvPicPr>
          <p:cNvPr id="604" name="Google Shape;604;p93"/>
          <p:cNvPicPr preferRelativeResize="0"/>
          <p:nvPr/>
        </p:nvPicPr>
        <p:blipFill>
          <a:blip r:embed="rId3">
            <a:alphaModFix/>
          </a:blip>
          <a:stretch>
            <a:fillRect/>
          </a:stretch>
        </p:blipFill>
        <p:spPr>
          <a:xfrm>
            <a:off x="228600" y="4419600"/>
            <a:ext cx="8696325" cy="2085975"/>
          </a:xfrm>
          <a:prstGeom prst="rect">
            <a:avLst/>
          </a:prstGeom>
          <a:noFill/>
          <a:ln>
            <a:noFill/>
          </a:ln>
        </p:spPr>
      </p:pic>
      <p:sp>
        <p:nvSpPr>
          <p:cNvPr id="605" name="Google Shape;605;p93"/>
          <p:cNvSpPr/>
          <p:nvPr/>
        </p:nvSpPr>
        <p:spPr>
          <a:xfrm>
            <a:off x="5567200" y="3460600"/>
            <a:ext cx="2667000" cy="1618200"/>
          </a:xfrm>
          <a:prstGeom prst="wedgeEllipseCallout">
            <a:avLst>
              <a:gd fmla="val -19748" name="adj1"/>
              <a:gd fmla="val 77696"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De-fragmentation is extremely expensive in secondary memory</a:t>
            </a:r>
            <a:endParaRPr>
              <a:latin typeface="Droid Sans"/>
              <a:ea typeface="Droid Sans"/>
              <a:cs typeface="Droid Sans"/>
              <a:sym typeface="Droid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611" name="Google Shape;611;p9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Linked-List Allocation</a:t>
            </a:r>
            <a:r>
              <a:rPr lang="en"/>
              <a:t>: keep each file as a linked list of disk blocks</a:t>
            </a:r>
            <a:endParaRPr/>
          </a:p>
        </p:txBody>
      </p:sp>
      <p:pic>
        <p:nvPicPr>
          <p:cNvPr id="612" name="Google Shape;612;p94"/>
          <p:cNvPicPr preferRelativeResize="0"/>
          <p:nvPr/>
        </p:nvPicPr>
        <p:blipFill>
          <a:blip r:embed="rId3">
            <a:alphaModFix/>
          </a:blip>
          <a:stretch>
            <a:fillRect/>
          </a:stretch>
        </p:blipFill>
        <p:spPr>
          <a:xfrm>
            <a:off x="1618249" y="2760200"/>
            <a:ext cx="5977949" cy="4010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618" name="Google Shape;618;p9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Linked-List Allocation</a:t>
            </a:r>
            <a:r>
              <a:rPr lang="en"/>
              <a:t>: keep each file as a linked list of disk blocks</a:t>
            </a:r>
            <a:endParaRPr/>
          </a:p>
        </p:txBody>
      </p:sp>
      <p:pic>
        <p:nvPicPr>
          <p:cNvPr id="619" name="Google Shape;619;p95"/>
          <p:cNvPicPr preferRelativeResize="0"/>
          <p:nvPr/>
        </p:nvPicPr>
        <p:blipFill>
          <a:blip r:embed="rId3">
            <a:alphaModFix/>
          </a:blip>
          <a:stretch>
            <a:fillRect/>
          </a:stretch>
        </p:blipFill>
        <p:spPr>
          <a:xfrm>
            <a:off x="1618249" y="2760200"/>
            <a:ext cx="5977949" cy="4010950"/>
          </a:xfrm>
          <a:prstGeom prst="rect">
            <a:avLst/>
          </a:prstGeom>
          <a:noFill/>
          <a:ln>
            <a:noFill/>
          </a:ln>
        </p:spPr>
      </p:pic>
      <p:sp>
        <p:nvSpPr>
          <p:cNvPr id="620" name="Google Shape;620;p95"/>
          <p:cNvSpPr/>
          <p:nvPr/>
        </p:nvSpPr>
        <p:spPr>
          <a:xfrm>
            <a:off x="6293350" y="2487925"/>
            <a:ext cx="2393400" cy="1138500"/>
          </a:xfrm>
          <a:prstGeom prst="wedgeEllipseCallout">
            <a:avLst>
              <a:gd fmla="val -44382" name="adj1"/>
              <a:gd fmla="val 53939"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Random access is painful</a:t>
            </a:r>
            <a:endParaRPr>
              <a:latin typeface="Droid Sans"/>
              <a:ea typeface="Droid Sans"/>
              <a:cs typeface="Droid Sans"/>
              <a:sym typeface="Droid Sans"/>
            </a:endParaRPr>
          </a:p>
        </p:txBody>
      </p:sp>
      <p:sp>
        <p:nvSpPr>
          <p:cNvPr id="621" name="Google Shape;621;p95"/>
          <p:cNvSpPr/>
          <p:nvPr/>
        </p:nvSpPr>
        <p:spPr>
          <a:xfrm>
            <a:off x="1739250" y="3904350"/>
            <a:ext cx="2393400" cy="1138500"/>
          </a:xfrm>
          <a:prstGeom prst="wedgeEllipseCallout">
            <a:avLst>
              <a:gd fmla="val 32404" name="adj1"/>
              <a:gd fmla="val 61814"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roid Sans"/>
                <a:ea typeface="Droid Sans"/>
                <a:cs typeface="Droid Sans"/>
                <a:sym typeface="Droid Sans"/>
              </a:rPr>
              <a:t>These pointers are on the disk not on memory</a:t>
            </a:r>
            <a:endParaRPr>
              <a:latin typeface="Droid Sans"/>
              <a:ea typeface="Droid Sans"/>
              <a:cs typeface="Droid Sans"/>
              <a:sym typeface="Droid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96"/>
          <p:cNvPicPr preferRelativeResize="0"/>
          <p:nvPr/>
        </p:nvPicPr>
        <p:blipFill>
          <a:blip r:embed="rId3">
            <a:alphaModFix/>
          </a:blip>
          <a:stretch>
            <a:fillRect/>
          </a:stretch>
        </p:blipFill>
        <p:spPr>
          <a:xfrm>
            <a:off x="5629950" y="3656925"/>
            <a:ext cx="3265275" cy="3124875"/>
          </a:xfrm>
          <a:prstGeom prst="rect">
            <a:avLst/>
          </a:prstGeom>
          <a:noFill/>
          <a:ln>
            <a:noFill/>
          </a:ln>
        </p:spPr>
      </p:pic>
      <p:sp>
        <p:nvSpPr>
          <p:cNvPr id="627" name="Google Shape;627;p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628" name="Google Shape;628;p96"/>
          <p:cNvSpPr txBox="1"/>
          <p:nvPr>
            <p:ph idx="1" type="body"/>
          </p:nvPr>
        </p:nvSpPr>
        <p:spPr>
          <a:xfrm>
            <a:off x="457200" y="1600200"/>
            <a:ext cx="5661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i-Nodes (index-node)</a:t>
            </a:r>
            <a:r>
              <a:rPr lang="en"/>
              <a:t> associate each file with a data structure which lists the attributes and disk addresses of the file’ s block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3">
            <a:alphaModFix/>
          </a:blip>
          <a:srcRect b="2075" l="0" r="2238" t="11806"/>
          <a:stretch/>
        </p:blipFill>
        <p:spPr>
          <a:xfrm>
            <a:off x="5847450" y="4132200"/>
            <a:ext cx="3296550" cy="2725800"/>
          </a:xfrm>
          <a:prstGeom prst="rect">
            <a:avLst/>
          </a:prstGeom>
          <a:noFill/>
          <a:ln>
            <a:noFill/>
          </a:ln>
        </p:spPr>
      </p:pic>
      <p:sp>
        <p:nvSpPr>
          <p:cNvPr id="88" name="Google Shape;88;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Hard disk drive</a:t>
            </a:r>
            <a:br>
              <a:rPr lang="en"/>
            </a:br>
            <a:r>
              <a:rPr lang="en">
                <a:solidFill>
                  <a:srgbClr val="999999"/>
                </a:solidFill>
              </a:rPr>
              <a:t>Platters</a:t>
            </a:r>
            <a:endParaRPr>
              <a:solidFill>
                <a:srgbClr val="999999"/>
              </a:solidFill>
            </a:endParaRPr>
          </a:p>
        </p:txBody>
      </p:sp>
      <p:sp>
        <p:nvSpPr>
          <p:cNvPr id="89" name="Google Shape;89;p16"/>
          <p:cNvSpPr txBox="1"/>
          <p:nvPr>
            <p:ph idx="1" type="body"/>
          </p:nvPr>
        </p:nvSpPr>
        <p:spPr>
          <a:xfrm>
            <a:off x="457200" y="1600200"/>
            <a:ext cx="5217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platters is made up of aluminium or glass substrate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Covered with a layer of Ferric Oxide or cobalt alloy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Inodes</a:t>
            </a:r>
            <a:endParaRPr/>
          </a:p>
        </p:txBody>
      </p:sp>
      <p:sp>
        <p:nvSpPr>
          <p:cNvPr id="634" name="Google Shape;634;p9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Arial"/>
              <a:buChar char="●"/>
            </a:pPr>
            <a:r>
              <a:rPr lang="en">
                <a:latin typeface="Arial"/>
                <a:ea typeface="Arial"/>
                <a:cs typeface="Arial"/>
                <a:sym typeface="Arial"/>
              </a:rPr>
              <a:t>15 pointers </a:t>
            </a:r>
            <a:endParaRPr>
              <a:latin typeface="Arial"/>
              <a:ea typeface="Arial"/>
              <a:cs typeface="Arial"/>
              <a:sym typeface="Arial"/>
            </a:endParaRPr>
          </a:p>
          <a:p>
            <a:pPr indent="-381000" lvl="1" marL="914400" rtl="0" algn="l">
              <a:spcBef>
                <a:spcPts val="0"/>
              </a:spcBef>
              <a:spcAft>
                <a:spcPts val="0"/>
              </a:spcAft>
              <a:buSzPts val="2400"/>
              <a:buFont typeface="Arial"/>
              <a:buChar char="○"/>
            </a:pPr>
            <a:r>
              <a:rPr lang="en">
                <a:latin typeface="Arial"/>
                <a:ea typeface="Arial"/>
                <a:cs typeface="Arial"/>
                <a:sym typeface="Arial"/>
              </a:rPr>
              <a:t>12 pointers to data blocks </a:t>
            </a:r>
            <a:endParaRPr>
              <a:latin typeface="Arial"/>
              <a:ea typeface="Arial"/>
              <a:cs typeface="Arial"/>
              <a:sym typeface="Arial"/>
            </a:endParaRPr>
          </a:p>
          <a:p>
            <a:pPr indent="-381000" lvl="1" marL="914400" rtl="0" algn="l">
              <a:spcBef>
                <a:spcPts val="0"/>
              </a:spcBef>
              <a:spcAft>
                <a:spcPts val="0"/>
              </a:spcAft>
              <a:buSzPts val="2400"/>
              <a:buFont typeface="Arial"/>
              <a:buChar char="○"/>
            </a:pPr>
            <a:r>
              <a:rPr lang="en">
                <a:latin typeface="Arial"/>
                <a:ea typeface="Arial"/>
                <a:cs typeface="Arial"/>
                <a:sym typeface="Arial"/>
              </a:rPr>
              <a:t>13th indirect block, block containing pointers to data blocks.</a:t>
            </a:r>
            <a:endParaRPr>
              <a:latin typeface="Arial"/>
              <a:ea typeface="Arial"/>
              <a:cs typeface="Arial"/>
              <a:sym typeface="Arial"/>
            </a:endParaRPr>
          </a:p>
          <a:p>
            <a:pPr indent="-381000" lvl="1" marL="914400" rtl="0" algn="l">
              <a:spcBef>
                <a:spcPts val="0"/>
              </a:spcBef>
              <a:spcAft>
                <a:spcPts val="0"/>
              </a:spcAft>
              <a:buSzPts val="2400"/>
              <a:buFont typeface="Arial"/>
              <a:buChar char="○"/>
            </a:pPr>
            <a:r>
              <a:rPr lang="en">
                <a:latin typeface="Arial"/>
                <a:ea typeface="Arial"/>
                <a:cs typeface="Arial"/>
                <a:sym typeface="Arial"/>
              </a:rPr>
              <a:t>14th doubly-indirect data blocks (128 pointers). </a:t>
            </a:r>
            <a:endParaRPr>
              <a:latin typeface="Arial"/>
              <a:ea typeface="Arial"/>
              <a:cs typeface="Arial"/>
              <a:sym typeface="Arial"/>
            </a:endParaRPr>
          </a:p>
          <a:p>
            <a:pPr indent="-381000" lvl="1" marL="914400" rtl="0" algn="l">
              <a:spcBef>
                <a:spcPts val="0"/>
              </a:spcBef>
              <a:spcAft>
                <a:spcPts val="0"/>
              </a:spcAft>
              <a:buSzPts val="2400"/>
              <a:buFont typeface="Arial"/>
              <a:buChar char="○"/>
            </a:pPr>
            <a:r>
              <a:rPr lang="en">
                <a:latin typeface="Arial"/>
                <a:ea typeface="Arial"/>
                <a:cs typeface="Arial"/>
                <a:sym typeface="Arial"/>
              </a:rPr>
              <a:t>15th triply-indirect data blocks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Inodes</a:t>
            </a:r>
            <a:endParaRPr/>
          </a:p>
        </p:txBody>
      </p:sp>
      <p:sp>
        <p:nvSpPr>
          <p:cNvPr id="640" name="Google Shape;640;p9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latin typeface="Arial"/>
                <a:ea typeface="Arial"/>
                <a:cs typeface="Arial"/>
                <a:sym typeface="Arial"/>
              </a:rPr>
              <a:t>Maximun File Size</a:t>
            </a:r>
            <a:endParaRPr/>
          </a:p>
        </p:txBody>
      </p:sp>
      <p:sp>
        <p:nvSpPr>
          <p:cNvPr id="641" name="Google Shape;641;p98"/>
          <p:cNvSpPr txBox="1"/>
          <p:nvPr/>
        </p:nvSpPr>
        <p:spPr>
          <a:xfrm>
            <a:off x="457200" y="2329675"/>
            <a:ext cx="8229600" cy="4238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t/>
            </a:r>
            <a:endParaRPr sz="3000"/>
          </a:p>
        </p:txBody>
      </p:sp>
      <p:graphicFrame>
        <p:nvGraphicFramePr>
          <p:cNvPr id="642" name="Google Shape;642;p98"/>
          <p:cNvGraphicFramePr/>
          <p:nvPr/>
        </p:nvGraphicFramePr>
        <p:xfrm>
          <a:off x="632150" y="2452250"/>
          <a:ext cx="3000000" cy="3000000"/>
        </p:xfrm>
        <a:graphic>
          <a:graphicData uri="http://schemas.openxmlformats.org/drawingml/2006/table">
            <a:tbl>
              <a:tblPr>
                <a:noFill/>
                <a:tableStyleId>{88644D11-0AFE-4A60-AB06-9BDE945BEB22}</a:tableStyleId>
              </a:tblPr>
              <a:tblGrid>
                <a:gridCol w="715900"/>
              </a:tblGrid>
              <a:tr h="381000">
                <a:tc>
                  <a:txBody>
                    <a:bodyPr/>
                    <a:lstStyle/>
                    <a:p>
                      <a:pPr indent="0" lvl="0" marL="0" rtl="0" algn="ctr">
                        <a:spcBef>
                          <a:spcPts val="0"/>
                        </a:spcBef>
                        <a:spcAft>
                          <a:spcPts val="0"/>
                        </a:spcAft>
                        <a:buNone/>
                      </a:pPr>
                      <a:r>
                        <a:rPr lang="en"/>
                        <a:t>Inode</a:t>
                      </a:r>
                      <a:endParaRPr/>
                    </a:p>
                  </a:txBody>
                  <a:tcPr marT="91425" marB="91425" marR="91425" marL="91425"/>
                </a:tc>
              </a:tr>
            </a:tbl>
          </a:graphicData>
        </a:graphic>
      </p:graphicFrame>
      <p:graphicFrame>
        <p:nvGraphicFramePr>
          <p:cNvPr id="643" name="Google Shape;643;p98"/>
          <p:cNvGraphicFramePr/>
          <p:nvPr/>
        </p:nvGraphicFramePr>
        <p:xfrm>
          <a:off x="632150" y="3238500"/>
          <a:ext cx="3000000" cy="3000000"/>
        </p:xfrm>
        <a:graphic>
          <a:graphicData uri="http://schemas.openxmlformats.org/drawingml/2006/table">
            <a:tbl>
              <a:tblPr>
                <a:noFill/>
                <a:tableStyleId>{88644D11-0AFE-4A60-AB06-9BDE945BEB22}</a:tableStyleId>
              </a:tblPr>
              <a:tblGrid>
                <a:gridCol w="482600"/>
                <a:gridCol w="482600"/>
                <a:gridCol w="482600"/>
                <a:gridCol w="482600"/>
                <a:gridCol w="482600"/>
                <a:gridCol w="482600"/>
                <a:gridCol w="482600"/>
                <a:gridCol w="482600"/>
                <a:gridCol w="482600"/>
                <a:gridCol w="482600"/>
                <a:gridCol w="482600"/>
                <a:gridCol w="482600"/>
                <a:gridCol w="482600"/>
                <a:gridCol w="482600"/>
                <a:gridCol w="482600"/>
              </a:tblGrid>
              <a:tr h="381000">
                <a:tc>
                  <a:txBody>
                    <a:bodyPr/>
                    <a:lstStyle/>
                    <a:p>
                      <a:pPr indent="0" lvl="0" marL="0" rtl="0" algn="l">
                        <a:spcBef>
                          <a:spcPts val="0"/>
                        </a:spcBef>
                        <a:spcAft>
                          <a:spcPts val="0"/>
                        </a:spcAft>
                        <a:buNone/>
                      </a:pPr>
                      <a:r>
                        <a:rPr lang="en"/>
                        <a:t>1</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2</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3</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4</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5</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6</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7</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8</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9</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10</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11</a:t>
                      </a:r>
                      <a:endParaRPr/>
                    </a:p>
                  </a:txBody>
                  <a:tcPr marT="91425" marB="91425" marR="91425" marL="91425">
                    <a:solidFill>
                      <a:srgbClr val="38761D"/>
                    </a:solidFill>
                  </a:tcPr>
                </a:tc>
                <a:tc>
                  <a:txBody>
                    <a:bodyPr/>
                    <a:lstStyle/>
                    <a:p>
                      <a:pPr indent="0" lvl="0" marL="0" rtl="0" algn="l">
                        <a:spcBef>
                          <a:spcPts val="0"/>
                        </a:spcBef>
                        <a:spcAft>
                          <a:spcPts val="0"/>
                        </a:spcAft>
                        <a:buNone/>
                      </a:pPr>
                      <a:r>
                        <a:rPr lang="en"/>
                        <a:t>12</a:t>
                      </a:r>
                      <a:endParaRPr/>
                    </a:p>
                  </a:txBody>
                  <a:tcPr marT="91425" marB="91425" marR="91425" marL="91425">
                    <a:solidFill>
                      <a:srgbClr val="38761D"/>
                    </a:solidFill>
                  </a:tcPr>
                </a:tc>
                <a:tc>
                  <a:txBody>
                    <a:bodyPr/>
                    <a:lstStyle/>
                    <a:p>
                      <a:pPr indent="0" lvl="0" marL="0" rtl="0" algn="l">
                        <a:spcBef>
                          <a:spcPts val="0"/>
                        </a:spcBef>
                        <a:spcAft>
                          <a:spcPts val="0"/>
                        </a:spcAft>
                        <a:buNone/>
                      </a:pPr>
                      <a:r>
                        <a:t/>
                      </a:r>
                      <a:endParaRPr/>
                    </a:p>
                  </a:txBody>
                  <a:tcPr marT="91425" marB="91425" marR="91425" marL="91425">
                    <a:solidFill>
                      <a:srgbClr val="F1C232"/>
                    </a:solidFill>
                  </a:tcPr>
                </a:tc>
                <a:tc>
                  <a:txBody>
                    <a:bodyPr/>
                    <a:lstStyle/>
                    <a:p>
                      <a:pPr indent="0" lvl="0" marL="0" rtl="0" algn="l">
                        <a:spcBef>
                          <a:spcPts val="0"/>
                        </a:spcBef>
                        <a:spcAft>
                          <a:spcPts val="0"/>
                        </a:spcAft>
                        <a:buNone/>
                      </a:pPr>
                      <a:r>
                        <a:t/>
                      </a:r>
                      <a:endParaRPr/>
                    </a:p>
                  </a:txBody>
                  <a:tcPr marT="91425" marB="91425" marR="91425" marL="91425">
                    <a:solidFill>
                      <a:srgbClr val="A61C00"/>
                    </a:solidFill>
                  </a:tcPr>
                </a:tc>
                <a:tc>
                  <a:txBody>
                    <a:bodyPr/>
                    <a:lstStyle/>
                    <a:p>
                      <a:pPr indent="0" lvl="0" marL="0" rtl="0" algn="l">
                        <a:spcBef>
                          <a:spcPts val="0"/>
                        </a:spcBef>
                        <a:spcAft>
                          <a:spcPts val="0"/>
                        </a:spcAft>
                        <a:buNone/>
                      </a:pPr>
                      <a:r>
                        <a:t/>
                      </a:r>
                      <a:endParaRPr/>
                    </a:p>
                  </a:txBody>
                  <a:tcPr marT="91425" marB="91425" marR="91425" marL="91425">
                    <a:solidFill>
                      <a:srgbClr val="A64D79"/>
                    </a:solidFill>
                  </a:tcPr>
                </a:tc>
              </a:tr>
            </a:tbl>
          </a:graphicData>
        </a:graphic>
      </p:graphicFrame>
      <p:cxnSp>
        <p:nvCxnSpPr>
          <p:cNvPr id="644" name="Google Shape;644;p98"/>
          <p:cNvCxnSpPr/>
          <p:nvPr/>
        </p:nvCxnSpPr>
        <p:spPr>
          <a:xfrm flipH="1">
            <a:off x="1004525" y="2853850"/>
            <a:ext cx="14700" cy="363900"/>
          </a:xfrm>
          <a:prstGeom prst="straightConnector1">
            <a:avLst/>
          </a:prstGeom>
          <a:noFill/>
          <a:ln cap="flat" cmpd="sng" w="19050">
            <a:solidFill>
              <a:srgbClr val="666666"/>
            </a:solidFill>
            <a:prstDash val="solid"/>
            <a:round/>
            <a:headEnd len="med" w="med" type="none"/>
            <a:tailEnd len="med" w="med" type="triangle"/>
          </a:ln>
        </p:spPr>
      </p:cxnSp>
      <p:cxnSp>
        <p:nvCxnSpPr>
          <p:cNvPr id="645" name="Google Shape;645;p98"/>
          <p:cNvCxnSpPr/>
          <p:nvPr/>
        </p:nvCxnSpPr>
        <p:spPr>
          <a:xfrm flipH="1">
            <a:off x="990100" y="3640125"/>
            <a:ext cx="5605800" cy="757200"/>
          </a:xfrm>
          <a:prstGeom prst="straightConnector1">
            <a:avLst/>
          </a:prstGeom>
          <a:noFill/>
          <a:ln cap="flat" cmpd="sng" w="19050">
            <a:solidFill>
              <a:srgbClr val="666666"/>
            </a:solidFill>
            <a:prstDash val="solid"/>
            <a:round/>
            <a:headEnd len="med" w="med" type="none"/>
            <a:tailEnd len="med" w="med" type="triangle"/>
          </a:ln>
        </p:spPr>
      </p:cxnSp>
      <p:graphicFrame>
        <p:nvGraphicFramePr>
          <p:cNvPr id="646" name="Google Shape;646;p98"/>
          <p:cNvGraphicFramePr/>
          <p:nvPr/>
        </p:nvGraphicFramePr>
        <p:xfrm>
          <a:off x="122550" y="4636300"/>
          <a:ext cx="3000000" cy="3000000"/>
        </p:xfrm>
        <a:graphic>
          <a:graphicData uri="http://schemas.openxmlformats.org/drawingml/2006/table">
            <a:tbl>
              <a:tblPr>
                <a:noFill/>
                <a:tableStyleId>{88644D11-0AFE-4A60-AB06-9BDE945BEB22}</a:tableStyleId>
              </a:tblPr>
              <a:tblGrid>
                <a:gridCol w="857850"/>
                <a:gridCol w="857850"/>
                <a:gridCol w="857850"/>
                <a:gridCol w="857850"/>
              </a:tblGrid>
              <a:tr h="381000">
                <a:tc>
                  <a:txBody>
                    <a:bodyPr/>
                    <a:lstStyle/>
                    <a:p>
                      <a:pPr indent="0" lvl="0" marL="0" rtl="0" algn="ctr">
                        <a:spcBef>
                          <a:spcPts val="0"/>
                        </a:spcBef>
                        <a:spcAft>
                          <a:spcPts val="0"/>
                        </a:spcAft>
                        <a:buNone/>
                      </a:pPr>
                      <a:r>
                        <a:rPr lang="en"/>
                        <a:t>1</a:t>
                      </a:r>
                      <a:endParaRPr/>
                    </a:p>
                  </a:txBody>
                  <a:tcPr marT="91425" marB="91425" marR="91425" marL="91425">
                    <a:solidFill>
                      <a:srgbClr val="38761D"/>
                    </a:solidFill>
                  </a:tcPr>
                </a:tc>
                <a:tc>
                  <a:txBody>
                    <a:bodyPr/>
                    <a:lstStyle/>
                    <a:p>
                      <a:pPr indent="0" lvl="0" marL="0" rtl="0" algn="ctr">
                        <a:spcBef>
                          <a:spcPts val="0"/>
                        </a:spcBef>
                        <a:spcAft>
                          <a:spcPts val="0"/>
                        </a:spcAft>
                        <a:buNone/>
                      </a:pPr>
                      <a:r>
                        <a:rPr lang="en"/>
                        <a:t>2</a:t>
                      </a:r>
                      <a:endParaRPr/>
                    </a:p>
                  </a:txBody>
                  <a:tcPr marT="91425" marB="91425" marR="91425" marL="91425">
                    <a:solidFill>
                      <a:srgbClr val="38761D"/>
                    </a:solidFill>
                  </a:tcPr>
                </a:tc>
                <a:tc>
                  <a:txBody>
                    <a:bodyPr/>
                    <a:lstStyle/>
                    <a:p>
                      <a:pPr indent="0" lvl="0" marL="0" rtl="0" algn="ctr">
                        <a:spcBef>
                          <a:spcPts val="0"/>
                        </a:spcBef>
                        <a:spcAft>
                          <a:spcPts val="0"/>
                        </a:spcAft>
                        <a:buNone/>
                      </a:pPr>
                      <a:r>
                        <a:rPr lang="en"/>
                        <a:t>...</a:t>
                      </a:r>
                      <a:endParaRPr/>
                    </a:p>
                  </a:txBody>
                  <a:tcPr marT="91425" marB="91425" marR="91425" marL="91425">
                    <a:solidFill>
                      <a:srgbClr val="38761D"/>
                    </a:solidFill>
                  </a:tcPr>
                </a:tc>
                <a:tc>
                  <a:txBody>
                    <a:bodyPr/>
                    <a:lstStyle/>
                    <a:p>
                      <a:pPr indent="0" lvl="0" marL="0" rtl="0" algn="ctr">
                        <a:spcBef>
                          <a:spcPts val="0"/>
                        </a:spcBef>
                        <a:spcAft>
                          <a:spcPts val="0"/>
                        </a:spcAft>
                        <a:buNone/>
                      </a:pPr>
                      <a:r>
                        <a:rPr lang="en"/>
                        <a:t>128</a:t>
                      </a:r>
                      <a:endParaRPr/>
                    </a:p>
                  </a:txBody>
                  <a:tcPr marT="91425" marB="91425" marR="91425" marL="91425">
                    <a:solidFill>
                      <a:srgbClr val="38761D"/>
                    </a:solidFill>
                  </a:tcPr>
                </a:tc>
              </a:tr>
            </a:tbl>
          </a:graphicData>
        </a:graphic>
      </p:graphicFrame>
      <p:graphicFrame>
        <p:nvGraphicFramePr>
          <p:cNvPr id="647" name="Google Shape;647;p98"/>
          <p:cNvGraphicFramePr/>
          <p:nvPr/>
        </p:nvGraphicFramePr>
        <p:xfrm>
          <a:off x="3929625" y="4243900"/>
          <a:ext cx="3000000" cy="3000000"/>
        </p:xfrm>
        <a:graphic>
          <a:graphicData uri="http://schemas.openxmlformats.org/drawingml/2006/table">
            <a:tbl>
              <a:tblPr>
                <a:noFill/>
                <a:tableStyleId>{88644D11-0AFE-4A60-AB06-9BDE945BEB22}</a:tableStyleId>
              </a:tblPr>
              <a:tblGrid>
                <a:gridCol w="857850"/>
                <a:gridCol w="857850"/>
                <a:gridCol w="857850"/>
                <a:gridCol w="857850"/>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1C232"/>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1C232"/>
                    </a:solidFill>
                  </a:tcPr>
                </a:tc>
                <a:tc>
                  <a:txBody>
                    <a:bodyPr/>
                    <a:lstStyle/>
                    <a:p>
                      <a:pPr indent="0" lvl="0" marL="0" rtl="0" algn="ctr">
                        <a:spcBef>
                          <a:spcPts val="0"/>
                        </a:spcBef>
                        <a:spcAft>
                          <a:spcPts val="0"/>
                        </a:spcAft>
                        <a:buNone/>
                      </a:pPr>
                      <a:r>
                        <a:rPr lang="en"/>
                        <a:t>...</a:t>
                      </a:r>
                      <a:endParaRPr/>
                    </a:p>
                  </a:txBody>
                  <a:tcPr marT="91425" marB="91425" marR="91425" marL="91425">
                    <a:solidFill>
                      <a:srgbClr val="F1C232"/>
                    </a:solidFill>
                  </a:tcPr>
                </a:tc>
                <a:tc>
                  <a:txBody>
                    <a:bodyPr/>
                    <a:lstStyle/>
                    <a:p>
                      <a:pPr indent="0" lvl="0" marL="0" rtl="0" algn="ctr">
                        <a:spcBef>
                          <a:spcPts val="0"/>
                        </a:spcBef>
                        <a:spcAft>
                          <a:spcPts val="0"/>
                        </a:spcAft>
                        <a:buNone/>
                      </a:pPr>
                      <a:r>
                        <a:rPr lang="en"/>
                        <a:t>128</a:t>
                      </a:r>
                      <a:endParaRPr/>
                    </a:p>
                  </a:txBody>
                  <a:tcPr marT="91425" marB="91425" marR="91425" marL="91425">
                    <a:solidFill>
                      <a:srgbClr val="F1C232"/>
                    </a:solidFill>
                  </a:tcPr>
                </a:tc>
              </a:tr>
            </a:tbl>
          </a:graphicData>
        </a:graphic>
      </p:graphicFrame>
      <p:graphicFrame>
        <p:nvGraphicFramePr>
          <p:cNvPr id="648" name="Google Shape;648;p98"/>
          <p:cNvGraphicFramePr/>
          <p:nvPr/>
        </p:nvGraphicFramePr>
        <p:xfrm>
          <a:off x="5422125" y="4970225"/>
          <a:ext cx="3000000" cy="3000000"/>
        </p:xfrm>
        <a:graphic>
          <a:graphicData uri="http://schemas.openxmlformats.org/drawingml/2006/table">
            <a:tbl>
              <a:tblPr>
                <a:noFill/>
                <a:tableStyleId>{88644D11-0AFE-4A60-AB06-9BDE945BEB22}</a:tableStyleId>
              </a:tblPr>
              <a:tblGrid>
                <a:gridCol w="857850"/>
                <a:gridCol w="857850"/>
                <a:gridCol w="857850"/>
                <a:gridCol w="857850"/>
              </a:tblGrid>
              <a:tr h="381000">
                <a:tc>
                  <a:txBody>
                    <a:bodyPr/>
                    <a:lstStyle/>
                    <a:p>
                      <a:pPr indent="0" lvl="0" marL="0" rtl="0" algn="ctr">
                        <a:spcBef>
                          <a:spcPts val="0"/>
                        </a:spcBef>
                        <a:spcAft>
                          <a:spcPts val="0"/>
                        </a:spcAft>
                        <a:buNone/>
                      </a:pPr>
                      <a:r>
                        <a:rPr lang="en"/>
                        <a:t>1</a:t>
                      </a:r>
                      <a:endParaRPr/>
                    </a:p>
                  </a:txBody>
                  <a:tcPr marT="91425" marB="91425" marR="91425" marL="91425">
                    <a:solidFill>
                      <a:srgbClr val="85200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85200C"/>
                    </a:solidFill>
                  </a:tcPr>
                </a:tc>
                <a:tc>
                  <a:txBody>
                    <a:bodyPr/>
                    <a:lstStyle/>
                    <a:p>
                      <a:pPr indent="0" lvl="0" marL="0" rtl="0" algn="ctr">
                        <a:spcBef>
                          <a:spcPts val="0"/>
                        </a:spcBef>
                        <a:spcAft>
                          <a:spcPts val="0"/>
                        </a:spcAft>
                        <a:buNone/>
                      </a:pPr>
                      <a:r>
                        <a:rPr lang="en"/>
                        <a:t>...</a:t>
                      </a:r>
                      <a:endParaRPr/>
                    </a:p>
                  </a:txBody>
                  <a:tcPr marT="91425" marB="91425" marR="91425" marL="91425">
                    <a:solidFill>
                      <a:srgbClr val="85200C"/>
                    </a:solidFill>
                  </a:tcPr>
                </a:tc>
                <a:tc>
                  <a:txBody>
                    <a:bodyPr/>
                    <a:lstStyle/>
                    <a:p>
                      <a:pPr indent="0" lvl="0" marL="0" rtl="0" algn="ctr">
                        <a:spcBef>
                          <a:spcPts val="0"/>
                        </a:spcBef>
                        <a:spcAft>
                          <a:spcPts val="0"/>
                        </a:spcAft>
                        <a:buNone/>
                      </a:pPr>
                      <a:r>
                        <a:rPr lang="en"/>
                        <a:t>128</a:t>
                      </a:r>
                      <a:endParaRPr/>
                    </a:p>
                  </a:txBody>
                  <a:tcPr marT="91425" marB="91425" marR="91425" marL="91425">
                    <a:solidFill>
                      <a:srgbClr val="85200C"/>
                    </a:solidFill>
                  </a:tcPr>
                </a:tc>
              </a:tr>
            </a:tbl>
          </a:graphicData>
        </a:graphic>
      </p:graphicFrame>
      <p:cxnSp>
        <p:nvCxnSpPr>
          <p:cNvPr id="649" name="Google Shape;649;p98"/>
          <p:cNvCxnSpPr/>
          <p:nvPr/>
        </p:nvCxnSpPr>
        <p:spPr>
          <a:xfrm>
            <a:off x="7105525" y="3640125"/>
            <a:ext cx="0" cy="597000"/>
          </a:xfrm>
          <a:prstGeom prst="straightConnector1">
            <a:avLst/>
          </a:prstGeom>
          <a:noFill/>
          <a:ln cap="flat" cmpd="sng" w="19050">
            <a:solidFill>
              <a:srgbClr val="666666"/>
            </a:solidFill>
            <a:prstDash val="solid"/>
            <a:round/>
            <a:headEnd len="med" w="med" type="none"/>
            <a:tailEnd len="med" w="med" type="triangle"/>
          </a:ln>
        </p:spPr>
      </p:cxnSp>
      <p:cxnSp>
        <p:nvCxnSpPr>
          <p:cNvPr id="650" name="Google Shape;650;p98"/>
          <p:cNvCxnSpPr/>
          <p:nvPr/>
        </p:nvCxnSpPr>
        <p:spPr>
          <a:xfrm>
            <a:off x="7644275" y="3654700"/>
            <a:ext cx="14700" cy="1266900"/>
          </a:xfrm>
          <a:prstGeom prst="straightConnector1">
            <a:avLst/>
          </a:prstGeom>
          <a:noFill/>
          <a:ln cap="flat" cmpd="sng" w="19050">
            <a:solidFill>
              <a:srgbClr val="666666"/>
            </a:solidFill>
            <a:prstDash val="solid"/>
            <a:round/>
            <a:headEnd len="med" w="med" type="none"/>
            <a:tailEnd len="med" w="med" type="triangle"/>
          </a:ln>
        </p:spPr>
      </p:cxnSp>
      <p:graphicFrame>
        <p:nvGraphicFramePr>
          <p:cNvPr id="651" name="Google Shape;651;p98"/>
          <p:cNvGraphicFramePr/>
          <p:nvPr/>
        </p:nvGraphicFramePr>
        <p:xfrm>
          <a:off x="122550" y="5539050"/>
          <a:ext cx="3000000" cy="3000000"/>
        </p:xfrm>
        <a:graphic>
          <a:graphicData uri="http://schemas.openxmlformats.org/drawingml/2006/table">
            <a:tbl>
              <a:tblPr>
                <a:noFill/>
                <a:tableStyleId>{88644D11-0AFE-4A60-AB06-9BDE945BEB22}</a:tableStyleId>
              </a:tblPr>
              <a:tblGrid>
                <a:gridCol w="5418900"/>
              </a:tblGrid>
              <a:tr h="381000">
                <a:tc>
                  <a:txBody>
                    <a:bodyPr/>
                    <a:lstStyle/>
                    <a:p>
                      <a:pPr indent="0" lvl="0" marL="0" rtl="0" algn="l">
                        <a:spcBef>
                          <a:spcPts val="0"/>
                        </a:spcBef>
                        <a:spcAft>
                          <a:spcPts val="0"/>
                        </a:spcAft>
                        <a:buNone/>
                      </a:pPr>
                      <a:r>
                        <a:rPr lang="en"/>
                        <a:t>128 single data blocks * 128 data blocks = 16384 data blocks</a:t>
                      </a:r>
                      <a:endParaRPr/>
                    </a:p>
                  </a:txBody>
                  <a:tcPr marT="91425" marB="91425" marR="91425" marL="91425">
                    <a:solidFill>
                      <a:srgbClr val="38761D"/>
                    </a:solidFill>
                  </a:tcPr>
                </a:tc>
              </a:tr>
            </a:tbl>
          </a:graphicData>
        </a:graphic>
      </p:graphicFrame>
      <p:graphicFrame>
        <p:nvGraphicFramePr>
          <p:cNvPr id="652" name="Google Shape;652;p98"/>
          <p:cNvGraphicFramePr/>
          <p:nvPr/>
        </p:nvGraphicFramePr>
        <p:xfrm>
          <a:off x="922900" y="6175500"/>
          <a:ext cx="3000000" cy="3000000"/>
        </p:xfrm>
        <a:graphic>
          <a:graphicData uri="http://schemas.openxmlformats.org/drawingml/2006/table">
            <a:tbl>
              <a:tblPr>
                <a:noFill/>
                <a:tableStyleId>{88644D11-0AFE-4A60-AB06-9BDE945BEB22}</a:tableStyleId>
              </a:tblPr>
              <a:tblGrid>
                <a:gridCol w="7930625"/>
              </a:tblGrid>
              <a:tr h="381000">
                <a:tc>
                  <a:txBody>
                    <a:bodyPr/>
                    <a:lstStyle/>
                    <a:p>
                      <a:pPr indent="0" lvl="0" marL="0" rtl="0" algn="l">
                        <a:spcBef>
                          <a:spcPts val="0"/>
                        </a:spcBef>
                        <a:spcAft>
                          <a:spcPts val="0"/>
                        </a:spcAft>
                        <a:buNone/>
                      </a:pPr>
                      <a:r>
                        <a:rPr lang="en"/>
                        <a:t>128 double data blocks * 128 single data blocks * 128 data blocks = 2037152 data blocks </a:t>
                      </a:r>
                      <a:endParaRPr/>
                    </a:p>
                  </a:txBody>
                  <a:tcPr marT="91425" marB="91425" marR="91425" marL="91425">
                    <a:solidFill>
                      <a:srgbClr val="38761D"/>
                    </a:solidFill>
                  </a:tcPr>
                </a:tc>
              </a:tr>
            </a:tbl>
          </a:graphicData>
        </a:graphic>
      </p:graphicFrame>
      <p:cxnSp>
        <p:nvCxnSpPr>
          <p:cNvPr id="653" name="Google Shape;653;p98"/>
          <p:cNvCxnSpPr/>
          <p:nvPr/>
        </p:nvCxnSpPr>
        <p:spPr>
          <a:xfrm flipH="1">
            <a:off x="3800400" y="4644800"/>
            <a:ext cx="990000" cy="888300"/>
          </a:xfrm>
          <a:prstGeom prst="straightConnector1">
            <a:avLst/>
          </a:prstGeom>
          <a:noFill/>
          <a:ln cap="flat" cmpd="sng" w="19050">
            <a:solidFill>
              <a:srgbClr val="666666"/>
            </a:solidFill>
            <a:prstDash val="solid"/>
            <a:round/>
            <a:headEnd len="med" w="med" type="none"/>
            <a:tailEnd len="med" w="med" type="triangle"/>
          </a:ln>
        </p:spPr>
      </p:cxnSp>
      <p:cxnSp>
        <p:nvCxnSpPr>
          <p:cNvPr id="654" name="Google Shape;654;p98"/>
          <p:cNvCxnSpPr/>
          <p:nvPr/>
        </p:nvCxnSpPr>
        <p:spPr>
          <a:xfrm>
            <a:off x="7061850" y="5358275"/>
            <a:ext cx="0" cy="771600"/>
          </a:xfrm>
          <a:prstGeom prst="straightConnector1">
            <a:avLst/>
          </a:prstGeom>
          <a:noFill/>
          <a:ln cap="flat" cmpd="sng" w="19050">
            <a:solidFill>
              <a:srgbClr val="666666"/>
            </a:solidFill>
            <a:prstDash val="solid"/>
            <a:round/>
            <a:headEnd len="med" w="med" type="none"/>
            <a:tailEnd len="med" w="med" type="triangle"/>
          </a:ln>
        </p:spPr>
      </p:cxnSp>
      <p:sp>
        <p:nvSpPr>
          <p:cNvPr id="655" name="Google Shape;655;p98"/>
          <p:cNvSpPr txBox="1"/>
          <p:nvPr/>
        </p:nvSpPr>
        <p:spPr>
          <a:xfrm>
            <a:off x="1790950" y="2329675"/>
            <a:ext cx="66249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2113676 data blocks * </a:t>
            </a:r>
            <a:r>
              <a:rPr b="1" lang="en" sz="2400"/>
              <a:t>512 Kb</a:t>
            </a:r>
            <a:r>
              <a:rPr lang="en" sz="2400"/>
              <a:t> = 1032 GB</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Files</a:t>
            </a:r>
            <a:endParaRPr>
              <a:solidFill>
                <a:srgbClr val="999999"/>
              </a:solidFill>
            </a:endParaRPr>
          </a:p>
        </p:txBody>
      </p:sp>
      <p:sp>
        <p:nvSpPr>
          <p:cNvPr id="661" name="Google Shape;661;p99"/>
          <p:cNvSpPr txBox="1"/>
          <p:nvPr>
            <p:ph idx="1" type="body"/>
          </p:nvPr>
        </p:nvSpPr>
        <p:spPr>
          <a:xfrm>
            <a:off x="457200" y="1600200"/>
            <a:ext cx="8001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000000"/>
              </a:buClr>
              <a:buSzPts val="3000"/>
              <a:buChar char="➔"/>
            </a:pPr>
            <a:r>
              <a:rPr lang="en">
                <a:solidFill>
                  <a:srgbClr val="000000"/>
                </a:solidFill>
              </a:rPr>
              <a:t>The main advantage of this scheme is that the i-node need to be in memory only when the corresponding file is opened</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Less overhead</a:t>
            </a:r>
            <a:endParaRPr>
              <a:solidFill>
                <a:srgbClr val="00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File System implementation</a:t>
            </a:r>
            <a:br>
              <a:rPr lang="en" sz="2400"/>
            </a:br>
            <a:r>
              <a:rPr lang="en">
                <a:solidFill>
                  <a:srgbClr val="999999"/>
                </a:solidFill>
              </a:rPr>
              <a:t>Important</a:t>
            </a:r>
            <a:endParaRPr/>
          </a:p>
        </p:txBody>
      </p:sp>
      <p:sp>
        <p:nvSpPr>
          <p:cNvPr id="667" name="Google Shape;667;p10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Arial"/>
              <a:buChar char="●"/>
            </a:pPr>
            <a:r>
              <a:rPr lang="en">
                <a:latin typeface="Arial"/>
                <a:ea typeface="Arial"/>
                <a:cs typeface="Arial"/>
                <a:sym typeface="Arial"/>
              </a:rPr>
              <a:t>Hotspare</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Rebuild drive</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Raid Controller </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Software Raid </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Hardware Raid</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Nested Raid Levels </a:t>
            </a:r>
            <a:endParaRPr>
              <a:latin typeface="Arial"/>
              <a:ea typeface="Arial"/>
              <a:cs typeface="Arial"/>
              <a:sym typeface="Arial"/>
            </a:endParaRPr>
          </a:p>
          <a:p>
            <a:pPr indent="-419100" lvl="0" marL="457200" rtl="0" algn="l">
              <a:spcBef>
                <a:spcPts val="0"/>
              </a:spcBef>
              <a:spcAft>
                <a:spcPts val="0"/>
              </a:spcAft>
              <a:buSzPts val="3000"/>
              <a:buFont typeface="Arial"/>
              <a:buChar char="●"/>
            </a:pPr>
            <a:r>
              <a:rPr lang="en">
                <a:latin typeface="Arial"/>
                <a:ea typeface="Arial"/>
                <a:cs typeface="Arial"/>
                <a:sym typeface="Arial"/>
              </a:rPr>
              <a:t>Direct Memory Access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01"/>
          <p:cNvPicPr preferRelativeResize="0"/>
          <p:nvPr/>
        </p:nvPicPr>
        <p:blipFill rotWithShape="1">
          <a:blip r:embed="rId3">
            <a:alphaModFix/>
          </a:blip>
          <a:srcRect b="32244" l="24115" r="0" t="0"/>
          <a:stretch/>
        </p:blipFill>
        <p:spPr>
          <a:xfrm>
            <a:off x="0" y="3847450"/>
            <a:ext cx="3991501" cy="3010550"/>
          </a:xfrm>
          <a:prstGeom prst="rect">
            <a:avLst/>
          </a:prstGeom>
          <a:noFill/>
          <a:ln>
            <a:noFill/>
          </a:ln>
        </p:spPr>
      </p:pic>
      <p:sp>
        <p:nvSpPr>
          <p:cNvPr id="673" name="Google Shape;673;p101"/>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500"/>
              <a:t>External Storage Structures</a:t>
            </a:r>
            <a:endParaRPr sz="4500"/>
          </a:p>
        </p:txBody>
      </p:sp>
      <p:sp>
        <p:nvSpPr>
          <p:cNvPr id="674" name="Google Shape;674;p101"/>
          <p:cNvSpPr txBox="1"/>
          <p:nvPr>
            <p:ph idx="1" type="subTitle"/>
          </p:nvPr>
        </p:nvSpPr>
        <p:spPr>
          <a:xfrm>
            <a:off x="685800" y="34819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CE-2101 Algorithms and Data Structures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